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drawings/drawing1.xml" ContentType="application/vnd.openxmlformats-officedocument.drawingml.chartshapes+xml"/>
  <Override PartName="/ppt/charts/chart14.xml" ContentType="application/vnd.openxmlformats-officedocument.drawingml.chart+xml"/>
  <Override PartName="/ppt/drawings/drawing2.xml" ContentType="application/vnd.openxmlformats-officedocument.drawingml.chartshapes+xml"/>
  <Override PartName="/ppt/notesSlides/notesSlide8.xml" ContentType="application/vnd.openxmlformats-officedocument.presentationml.notesSlide+xml"/>
  <Override PartName="/ppt/charts/chart15.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6.xml" ContentType="application/vnd.openxmlformats-officedocument.presentationml.notesSlide+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68" r:id="rId6"/>
    <p:sldMasterId id="2147483670" r:id="rId7"/>
    <p:sldMasterId id="2147483683" r:id="rId8"/>
  </p:sldMasterIdLst>
  <p:notesMasterIdLst>
    <p:notesMasterId r:id="rId29"/>
  </p:notesMasterIdLst>
  <p:sldIdLst>
    <p:sldId id="260" r:id="rId9"/>
    <p:sldId id="347" r:id="rId10"/>
    <p:sldId id="338" r:id="rId11"/>
    <p:sldId id="339" r:id="rId12"/>
    <p:sldId id="332" r:id="rId13"/>
    <p:sldId id="351" r:id="rId14"/>
    <p:sldId id="356" r:id="rId15"/>
    <p:sldId id="343" r:id="rId16"/>
    <p:sldId id="286" r:id="rId17"/>
    <p:sldId id="285" r:id="rId18"/>
    <p:sldId id="331" r:id="rId19"/>
    <p:sldId id="341" r:id="rId20"/>
    <p:sldId id="342" r:id="rId21"/>
    <p:sldId id="359" r:id="rId22"/>
    <p:sldId id="358" r:id="rId23"/>
    <p:sldId id="360" r:id="rId24"/>
    <p:sldId id="361" r:id="rId25"/>
    <p:sldId id="362" r:id="rId26"/>
    <p:sldId id="363"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AB"/>
    <a:srgbClr val="D3A5DB"/>
    <a:srgbClr val="D9B2E0"/>
    <a:srgbClr val="9441A3"/>
    <a:srgbClr val="FFC000"/>
    <a:srgbClr val="A5A5A5"/>
    <a:srgbClr val="9AF59F"/>
    <a:srgbClr val="2CA464"/>
    <a:srgbClr val="D8B8AC"/>
    <a:srgbClr val="90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7386" autoAdjust="0"/>
  </p:normalViewPr>
  <p:slideViewPr>
    <p:cSldViewPr snapToGrid="0">
      <p:cViewPr varScale="1">
        <p:scale>
          <a:sx n="100" d="100"/>
          <a:sy n="100" d="100"/>
        </p:scale>
        <p:origin x="108" y="3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2.xml"/><Relationship Id="rId1" Type="http://schemas.microsoft.com/office/2011/relationships/chartStyle" Target="style12.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2.xml"/><Relationship Id="rId1" Type="http://schemas.microsoft.com/office/2011/relationships/chartStyle" Target="style22.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Budget</c:v>
                </c:pt>
              </c:strCache>
            </c:strRef>
          </c:tx>
          <c:spPr>
            <a:solidFill>
              <a:schemeClr val="bg1">
                <a:lumMod val="85000"/>
              </a:schemeClr>
            </a:solidFill>
            <a:ln>
              <a:noFill/>
            </a:ln>
            <a:effectLst/>
          </c:spPr>
          <c:invertIfNegative val="0"/>
          <c:cat>
            <c:strRef>
              <c:f>Sheet1!$A$2:$A$14</c:f>
              <c:strCache>
                <c:ptCount val="13"/>
                <c:pt idx="0">
                  <c:v>Website</c:v>
                </c:pt>
                <c:pt idx="1">
                  <c:v>Photography / Videography</c:v>
                </c:pt>
                <c:pt idx="2">
                  <c:v>Digital</c:v>
                </c:pt>
                <c:pt idx="3">
                  <c:v>Advertising</c:v>
                </c:pt>
                <c:pt idx="4">
                  <c:v>PR</c:v>
                </c:pt>
                <c:pt idx="5">
                  <c:v>Awards</c:v>
                </c:pt>
                <c:pt idx="6">
                  <c:v>Subscription</c:v>
                </c:pt>
                <c:pt idx="7">
                  <c:v>Association Membership</c:v>
                </c:pt>
                <c:pt idx="8">
                  <c:v>Sponsorship</c:v>
                </c:pt>
                <c:pt idx="9">
                  <c:v>Hospitality / Client Entertainment</c:v>
                </c:pt>
                <c:pt idx="10">
                  <c:v>Exhibtions</c:v>
                </c:pt>
                <c:pt idx="11">
                  <c:v>Networking Events</c:v>
                </c:pt>
                <c:pt idx="12">
                  <c:v>Other</c:v>
                </c:pt>
              </c:strCache>
            </c:strRef>
          </c:cat>
          <c:val>
            <c:numRef>
              <c:f>Sheet1!$B$2:$B$14</c:f>
              <c:numCache>
                <c:formatCode>#,##0.00</c:formatCode>
                <c:ptCount val="13"/>
                <c:pt idx="0">
                  <c:v>20390</c:v>
                </c:pt>
                <c:pt idx="1">
                  <c:v>25500</c:v>
                </c:pt>
                <c:pt idx="2">
                  <c:v>145350</c:v>
                </c:pt>
                <c:pt idx="3">
                  <c:v>24100</c:v>
                </c:pt>
                <c:pt idx="4" formatCode="General">
                  <c:v>0</c:v>
                </c:pt>
                <c:pt idx="5" formatCode="General">
                  <c:v>0</c:v>
                </c:pt>
                <c:pt idx="6">
                  <c:v>9985</c:v>
                </c:pt>
                <c:pt idx="7" formatCode="General">
                  <c:v>0</c:v>
                </c:pt>
                <c:pt idx="8">
                  <c:v>143500</c:v>
                </c:pt>
                <c:pt idx="9">
                  <c:v>27500</c:v>
                </c:pt>
                <c:pt idx="10" formatCode="General">
                  <c:v>0</c:v>
                </c:pt>
                <c:pt idx="11" formatCode="General">
                  <c:v>0</c:v>
                </c:pt>
                <c:pt idx="12">
                  <c:v>35000</c:v>
                </c:pt>
              </c:numCache>
            </c:numRef>
          </c:val>
          <c:extLst>
            <c:ext xmlns:c16="http://schemas.microsoft.com/office/drawing/2014/chart" uri="{C3380CC4-5D6E-409C-BE32-E72D297353CC}">
              <c16:uniqueId val="{00000000-EA78-4103-BFFB-10BF8BAE05CB}"/>
            </c:ext>
          </c:extLst>
        </c:ser>
        <c:ser>
          <c:idx val="1"/>
          <c:order val="1"/>
          <c:tx>
            <c:strRef>
              <c:f>Sheet1!$C$1</c:f>
              <c:strCache>
                <c:ptCount val="1"/>
                <c:pt idx="0">
                  <c:v>Year To Date Spend</c:v>
                </c:pt>
              </c:strCache>
            </c:strRef>
          </c:tx>
          <c:spPr>
            <a:solidFill>
              <a:srgbClr val="2CA464"/>
            </a:solidFill>
            <a:ln>
              <a:noFill/>
            </a:ln>
            <a:effectLst/>
          </c:spPr>
          <c:invertIfNegative val="0"/>
          <c:cat>
            <c:strRef>
              <c:f>Sheet1!$A$2:$A$14</c:f>
              <c:strCache>
                <c:ptCount val="13"/>
                <c:pt idx="0">
                  <c:v>Website</c:v>
                </c:pt>
                <c:pt idx="1">
                  <c:v>Photography / Videography</c:v>
                </c:pt>
                <c:pt idx="2">
                  <c:v>Digital</c:v>
                </c:pt>
                <c:pt idx="3">
                  <c:v>Advertising</c:v>
                </c:pt>
                <c:pt idx="4">
                  <c:v>PR</c:v>
                </c:pt>
                <c:pt idx="5">
                  <c:v>Awards</c:v>
                </c:pt>
                <c:pt idx="6">
                  <c:v>Subscription</c:v>
                </c:pt>
                <c:pt idx="7">
                  <c:v>Association Membership</c:v>
                </c:pt>
                <c:pt idx="8">
                  <c:v>Sponsorship</c:v>
                </c:pt>
                <c:pt idx="9">
                  <c:v>Hospitality / Client Entertainment</c:v>
                </c:pt>
                <c:pt idx="10">
                  <c:v>Exhibtions</c:v>
                </c:pt>
                <c:pt idx="11">
                  <c:v>Networking Events</c:v>
                </c:pt>
                <c:pt idx="12">
                  <c:v>Other</c:v>
                </c:pt>
              </c:strCache>
            </c:strRef>
          </c:cat>
          <c:val>
            <c:numRef>
              <c:f>Sheet1!$C$2:$C$14</c:f>
              <c:numCache>
                <c:formatCode>General</c:formatCode>
                <c:ptCount val="13"/>
                <c:pt idx="0">
                  <c:v>21185</c:v>
                </c:pt>
                <c:pt idx="1">
                  <c:v>2400</c:v>
                </c:pt>
                <c:pt idx="2">
                  <c:v>43600</c:v>
                </c:pt>
                <c:pt idx="3">
                  <c:v>7740</c:v>
                </c:pt>
                <c:pt idx="4">
                  <c:v>0</c:v>
                </c:pt>
                <c:pt idx="5">
                  <c:v>0</c:v>
                </c:pt>
                <c:pt idx="6">
                  <c:v>6298</c:v>
                </c:pt>
                <c:pt idx="7">
                  <c:v>0</c:v>
                </c:pt>
                <c:pt idx="8">
                  <c:v>130000</c:v>
                </c:pt>
                <c:pt idx="9">
                  <c:v>11381</c:v>
                </c:pt>
                <c:pt idx="10">
                  <c:v>0</c:v>
                </c:pt>
                <c:pt idx="11">
                  <c:v>0</c:v>
                </c:pt>
                <c:pt idx="12">
                  <c:v>2070</c:v>
                </c:pt>
              </c:numCache>
            </c:numRef>
          </c:val>
          <c:extLst>
            <c:ext xmlns:c16="http://schemas.microsoft.com/office/drawing/2014/chart" uri="{C3380CC4-5D6E-409C-BE32-E72D297353CC}">
              <c16:uniqueId val="{00000001-EA78-4103-BFFB-10BF8BAE05CB}"/>
            </c:ext>
          </c:extLst>
        </c:ser>
        <c:dLbls>
          <c:showLegendKey val="0"/>
          <c:showVal val="0"/>
          <c:showCatName val="0"/>
          <c:showSerName val="0"/>
          <c:showPercent val="0"/>
          <c:showBubbleSize val="0"/>
        </c:dLbls>
        <c:gapWidth val="150"/>
        <c:overlap val="100"/>
        <c:axId val="610824736"/>
        <c:axId val="610825216"/>
      </c:bar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74100527549132"/>
          <c:y val="5.7522988317817728E-2"/>
          <c:w val="0.74485609185168344"/>
          <c:h val="0.93308492730462411"/>
        </c:manualLayout>
      </c:layout>
      <c:barChart>
        <c:barDir val="bar"/>
        <c:grouping val="clustered"/>
        <c:varyColors val="0"/>
        <c:ser>
          <c:idx val="0"/>
          <c:order val="0"/>
          <c:tx>
            <c:strRef>
              <c:f>Sheet1!$B$1</c:f>
              <c:strCache>
                <c:ptCount val="1"/>
                <c:pt idx="0">
                  <c:v>Engagement Rate</c:v>
                </c:pt>
              </c:strCache>
            </c:strRef>
          </c:tx>
          <c:spPr>
            <a:solidFill>
              <a:schemeClr val="accent1"/>
            </a:solidFill>
            <a:ln w="19050">
              <a:solidFill>
                <a:schemeClr val="lt1"/>
              </a:solidFill>
            </a:ln>
            <a:effectLst/>
          </c:spPr>
          <c:invertIfNegative val="0"/>
          <c:dPt>
            <c:idx val="0"/>
            <c:invertIfNegative val="0"/>
            <c:bubble3D val="0"/>
            <c:spPr>
              <a:solidFill>
                <a:srgbClr val="545454"/>
              </a:solidFill>
              <a:ln w="19050">
                <a:solidFill>
                  <a:schemeClr val="lt1"/>
                </a:solidFill>
              </a:ln>
              <a:effectLst/>
            </c:spPr>
            <c:extLst>
              <c:ext xmlns:c16="http://schemas.microsoft.com/office/drawing/2014/chart" uri="{C3380CC4-5D6E-409C-BE32-E72D297353CC}">
                <c16:uniqueId val="{0000000A-1F90-459D-AF02-FAB7F575B98E}"/>
              </c:ext>
            </c:extLst>
          </c:dPt>
          <c:dPt>
            <c:idx val="1"/>
            <c:invertIfNegative val="0"/>
            <c:bubble3D val="0"/>
            <c:spPr>
              <a:solidFill>
                <a:srgbClr val="005A64"/>
              </a:solidFill>
              <a:ln w="19050">
                <a:solidFill>
                  <a:schemeClr val="lt1"/>
                </a:solidFill>
              </a:ln>
              <a:effectLst/>
            </c:spPr>
            <c:extLst>
              <c:ext xmlns:c16="http://schemas.microsoft.com/office/drawing/2014/chart" uri="{C3380CC4-5D6E-409C-BE32-E72D297353CC}">
                <c16:uniqueId val="{00000003-B0FA-4A89-BFD7-3F3574C81E80}"/>
              </c:ext>
            </c:extLst>
          </c:dPt>
          <c:dPt>
            <c:idx val="2"/>
            <c:invertIfNegative val="0"/>
            <c:bubble3D val="0"/>
            <c:spPr>
              <a:solidFill>
                <a:srgbClr val="5D2866"/>
              </a:solidFill>
              <a:ln w="19050">
                <a:solidFill>
                  <a:schemeClr val="lt1"/>
                </a:solidFill>
              </a:ln>
              <a:effectLst/>
            </c:spPr>
            <c:extLst>
              <c:ext xmlns:c16="http://schemas.microsoft.com/office/drawing/2014/chart" uri="{C3380CC4-5D6E-409C-BE32-E72D297353CC}">
                <c16:uniqueId val="{00000005-B0FA-4A89-BFD7-3F3574C81E80}"/>
              </c:ext>
            </c:extLst>
          </c:dPt>
          <c:dPt>
            <c:idx val="3"/>
            <c:invertIfNegative val="0"/>
            <c:bubble3D val="0"/>
            <c:spPr>
              <a:solidFill>
                <a:srgbClr val="0D8513"/>
              </a:solidFill>
              <a:ln w="19050">
                <a:solidFill>
                  <a:schemeClr val="lt1"/>
                </a:solidFill>
              </a:ln>
              <a:effectLst/>
            </c:spPr>
            <c:extLst>
              <c:ext xmlns:c16="http://schemas.microsoft.com/office/drawing/2014/chart" uri="{C3380CC4-5D6E-409C-BE32-E72D297353CC}">
                <c16:uniqueId val="{00000007-B0FA-4A89-BFD7-3F3574C81E80}"/>
              </c:ext>
            </c:extLst>
          </c:dPt>
          <c:dPt>
            <c:idx val="4"/>
            <c:invertIfNegative val="0"/>
            <c:bubble3D val="0"/>
            <c:spPr>
              <a:solidFill>
                <a:srgbClr val="0076B8"/>
              </a:solidFill>
              <a:ln w="19050">
                <a:solidFill>
                  <a:schemeClr val="lt1"/>
                </a:solidFill>
              </a:ln>
              <a:effectLst/>
            </c:spPr>
            <c:extLst>
              <c:ext xmlns:c16="http://schemas.microsoft.com/office/drawing/2014/chart" uri="{C3380CC4-5D6E-409C-BE32-E72D297353CC}">
                <c16:uniqueId val="{00000009-B0FA-4A89-BFD7-3F3574C81E80}"/>
              </c:ext>
            </c:extLst>
          </c:dPt>
          <c:dPt>
            <c:idx val="5"/>
            <c:invertIfNegative val="0"/>
            <c:bubble3D val="0"/>
            <c:spPr>
              <a:solidFill>
                <a:srgbClr val="DB5F13"/>
              </a:solidFill>
              <a:ln w="19050">
                <a:solidFill>
                  <a:schemeClr val="lt1"/>
                </a:solidFill>
              </a:ln>
              <a:effectLst/>
            </c:spPr>
            <c:extLst>
              <c:ext xmlns:c16="http://schemas.microsoft.com/office/drawing/2014/chart" uri="{C3380CC4-5D6E-409C-BE32-E72D297353CC}">
                <c16:uniqueId val="{0000000C-1F90-459D-AF02-FAB7F575B98E}"/>
              </c:ext>
            </c:extLst>
          </c:dPt>
          <c:dPt>
            <c:idx val="6"/>
            <c:invertIfNegative val="0"/>
            <c:bubble3D val="0"/>
            <c:spPr>
              <a:solidFill>
                <a:srgbClr val="A2634C"/>
              </a:solidFill>
              <a:ln w="19050">
                <a:solidFill>
                  <a:schemeClr val="lt1"/>
                </a:solidFill>
              </a:ln>
              <a:effectLst/>
            </c:spPr>
            <c:extLst>
              <c:ext xmlns:c16="http://schemas.microsoft.com/office/drawing/2014/chart" uri="{C3380CC4-5D6E-409C-BE32-E72D297353CC}">
                <c16:uniqueId val="{00000009-6228-415A-93CA-7D3CA59C6CD2}"/>
              </c:ext>
            </c:extLst>
          </c:dPt>
          <c:cat>
            <c:strRef>
              <c:f>Sheet1!$A$2:$A$8</c:f>
              <c:strCache>
                <c:ptCount val="7"/>
                <c:pt idx="0">
                  <c:v>Paid SEM</c:v>
                </c:pt>
                <c:pt idx="1">
                  <c:v>Organic Social</c:v>
                </c:pt>
                <c:pt idx="2">
                  <c:v>Organic Search</c:v>
                </c:pt>
                <c:pt idx="3">
                  <c:v>Direct</c:v>
                </c:pt>
                <c:pt idx="4">
                  <c:v>Referral</c:v>
                </c:pt>
                <c:pt idx="5">
                  <c:v>Email</c:v>
                </c:pt>
                <c:pt idx="6">
                  <c:v>Unassigned</c:v>
                </c:pt>
              </c:strCache>
            </c:strRef>
          </c:cat>
          <c:val>
            <c:numRef>
              <c:f>Sheet1!$B$2:$B$8</c:f>
              <c:numCache>
                <c:formatCode>0%</c:formatCode>
                <c:ptCount val="7"/>
                <c:pt idx="0">
                  <c:v>0.71519999999999995</c:v>
                </c:pt>
                <c:pt idx="1">
                  <c:v>0.73960000000000004</c:v>
                </c:pt>
                <c:pt idx="2">
                  <c:v>0.60580000000000001</c:v>
                </c:pt>
                <c:pt idx="3">
                  <c:v>0.42830000000000001</c:v>
                </c:pt>
                <c:pt idx="4">
                  <c:v>0.3029</c:v>
                </c:pt>
                <c:pt idx="5">
                  <c:v>0.55279999999999996</c:v>
                </c:pt>
                <c:pt idx="6">
                  <c:v>2.1700000000000001E-2</c:v>
                </c:pt>
              </c:numCache>
            </c:numRef>
          </c:val>
          <c:extLst>
            <c:ext xmlns:c16="http://schemas.microsoft.com/office/drawing/2014/chart" uri="{C3380CC4-5D6E-409C-BE32-E72D297353CC}">
              <c16:uniqueId val="{0000000E-B0FA-4A89-BFD7-3F3574C81E80}"/>
            </c:ext>
          </c:extLst>
        </c:ser>
        <c:ser>
          <c:idx val="1"/>
          <c:order val="1"/>
          <c:tx>
            <c:strRef>
              <c:f>Sheet1!$C$1</c:f>
              <c:strCache>
                <c:ptCount val="1"/>
                <c:pt idx="0">
                  <c:v>Previous Year</c:v>
                </c:pt>
              </c:strCache>
            </c:strRef>
          </c:tx>
          <c:spPr>
            <a:solidFill>
              <a:schemeClr val="bg2">
                <a:lumMod val="75000"/>
              </a:schemeClr>
            </a:solidFill>
            <a:ln w="19050">
              <a:solidFill>
                <a:schemeClr val="lt1"/>
              </a:solidFill>
            </a:ln>
            <a:effectLst/>
          </c:spPr>
          <c:invertIfNegative val="0"/>
          <c:dPt>
            <c:idx val="0"/>
            <c:invertIfNegative val="0"/>
            <c:bubble3D val="0"/>
            <c:spPr>
              <a:solidFill>
                <a:srgbClr val="D7D7D7"/>
              </a:solidFill>
              <a:ln w="19050">
                <a:solidFill>
                  <a:schemeClr val="lt1"/>
                </a:solidFill>
              </a:ln>
              <a:effectLst/>
            </c:spPr>
            <c:extLst>
              <c:ext xmlns:c16="http://schemas.microsoft.com/office/drawing/2014/chart" uri="{C3380CC4-5D6E-409C-BE32-E72D297353CC}">
                <c16:uniqueId val="{00000011-A681-456C-A976-C4EA6B5F8F27}"/>
              </c:ext>
            </c:extLst>
          </c:dPt>
          <c:dPt>
            <c:idx val="1"/>
            <c:invertIfNegative val="0"/>
            <c:bubble3D val="0"/>
            <c:spPr>
              <a:solidFill>
                <a:srgbClr val="BDF9FF"/>
              </a:solidFill>
              <a:ln w="19050">
                <a:solidFill>
                  <a:schemeClr val="lt1"/>
                </a:solidFill>
              </a:ln>
              <a:effectLst/>
            </c:spPr>
            <c:extLst>
              <c:ext xmlns:c16="http://schemas.microsoft.com/office/drawing/2014/chart" uri="{C3380CC4-5D6E-409C-BE32-E72D297353CC}">
                <c16:uniqueId val="{00000012-A681-456C-A976-C4EA6B5F8F27}"/>
              </c:ext>
            </c:extLst>
          </c:dPt>
          <c:dPt>
            <c:idx val="2"/>
            <c:invertIfNegative val="0"/>
            <c:bubble3D val="0"/>
            <c:spPr>
              <a:solidFill>
                <a:srgbClr val="D3A5DB"/>
              </a:solidFill>
              <a:ln w="19050">
                <a:solidFill>
                  <a:schemeClr val="lt1"/>
                </a:solidFill>
              </a:ln>
              <a:effectLst/>
            </c:spPr>
            <c:extLst>
              <c:ext xmlns:c16="http://schemas.microsoft.com/office/drawing/2014/chart" uri="{C3380CC4-5D6E-409C-BE32-E72D297353CC}">
                <c16:uniqueId val="{00000013-A681-456C-A976-C4EA6B5F8F27}"/>
              </c:ext>
            </c:extLst>
          </c:dPt>
          <c:dPt>
            <c:idx val="3"/>
            <c:invertIfNegative val="0"/>
            <c:bubble3D val="0"/>
            <c:spPr>
              <a:solidFill>
                <a:srgbClr val="D5FBD7"/>
              </a:solidFill>
              <a:ln w="19050">
                <a:solidFill>
                  <a:schemeClr val="lt1"/>
                </a:solidFill>
              </a:ln>
              <a:effectLst/>
            </c:spPr>
            <c:extLst>
              <c:ext xmlns:c16="http://schemas.microsoft.com/office/drawing/2014/chart" uri="{C3380CC4-5D6E-409C-BE32-E72D297353CC}">
                <c16:uniqueId val="{00000014-A681-456C-A976-C4EA6B5F8F27}"/>
              </c:ext>
            </c:extLst>
          </c:dPt>
          <c:dPt>
            <c:idx val="4"/>
            <c:invertIfNegative val="0"/>
            <c:bubble3D val="0"/>
            <c:spPr>
              <a:solidFill>
                <a:srgbClr val="C9ECFF"/>
              </a:solidFill>
              <a:ln w="19050">
                <a:solidFill>
                  <a:schemeClr val="lt1"/>
                </a:solidFill>
              </a:ln>
              <a:effectLst/>
            </c:spPr>
            <c:extLst>
              <c:ext xmlns:c16="http://schemas.microsoft.com/office/drawing/2014/chart" uri="{C3380CC4-5D6E-409C-BE32-E72D297353CC}">
                <c16:uniqueId val="{00000015-A681-456C-A976-C4EA6B5F8F27}"/>
              </c:ext>
            </c:extLst>
          </c:dPt>
          <c:dPt>
            <c:idx val="5"/>
            <c:invertIfNegative val="0"/>
            <c:bubble3D val="0"/>
            <c:spPr>
              <a:solidFill>
                <a:srgbClr val="F9CFB5"/>
              </a:solidFill>
              <a:ln w="19050">
                <a:solidFill>
                  <a:schemeClr val="lt1"/>
                </a:solidFill>
              </a:ln>
              <a:effectLst/>
            </c:spPr>
            <c:extLst>
              <c:ext xmlns:c16="http://schemas.microsoft.com/office/drawing/2014/chart" uri="{C3380CC4-5D6E-409C-BE32-E72D297353CC}">
                <c16:uniqueId val="{00000016-A681-456C-A976-C4EA6B5F8F27}"/>
              </c:ext>
            </c:extLst>
          </c:dPt>
          <c:dPt>
            <c:idx val="6"/>
            <c:invertIfNegative val="0"/>
            <c:bubble3D val="0"/>
            <c:spPr>
              <a:solidFill>
                <a:srgbClr val="EFE2DD"/>
              </a:solidFill>
              <a:ln w="19050">
                <a:solidFill>
                  <a:schemeClr val="lt1"/>
                </a:solidFill>
              </a:ln>
              <a:effectLst/>
            </c:spPr>
            <c:extLst>
              <c:ext xmlns:c16="http://schemas.microsoft.com/office/drawing/2014/chart" uri="{C3380CC4-5D6E-409C-BE32-E72D297353CC}">
                <c16:uniqueId val="{00000017-A681-456C-A976-C4EA6B5F8F27}"/>
              </c:ext>
            </c:extLst>
          </c:dPt>
          <c:cat>
            <c:strRef>
              <c:f>Sheet1!$A$2:$A$8</c:f>
              <c:strCache>
                <c:ptCount val="7"/>
                <c:pt idx="0">
                  <c:v>Paid SEM</c:v>
                </c:pt>
                <c:pt idx="1">
                  <c:v>Organic Social</c:v>
                </c:pt>
                <c:pt idx="2">
                  <c:v>Organic Search</c:v>
                </c:pt>
                <c:pt idx="3">
                  <c:v>Direct</c:v>
                </c:pt>
                <c:pt idx="4">
                  <c:v>Referral</c:v>
                </c:pt>
                <c:pt idx="5">
                  <c:v>Email</c:v>
                </c:pt>
                <c:pt idx="6">
                  <c:v>Unassigned</c:v>
                </c:pt>
              </c:strCache>
            </c:strRef>
          </c:cat>
          <c:val>
            <c:numRef>
              <c:f>Sheet1!$C$2:$C$8</c:f>
              <c:numCache>
                <c:formatCode>0%</c:formatCode>
                <c:ptCount val="7"/>
                <c:pt idx="0">
                  <c:v>0.73960000000000004</c:v>
                </c:pt>
                <c:pt idx="1">
                  <c:v>0.75419999999999998</c:v>
                </c:pt>
                <c:pt idx="2">
                  <c:v>0.64459999999999995</c:v>
                </c:pt>
                <c:pt idx="3">
                  <c:v>0.4617</c:v>
                </c:pt>
                <c:pt idx="4">
                  <c:v>0.1618</c:v>
                </c:pt>
                <c:pt idx="5">
                  <c:v>2.18E-2</c:v>
                </c:pt>
                <c:pt idx="6">
                  <c:v>8.9399999999999993E-2</c:v>
                </c:pt>
              </c:numCache>
            </c:numRef>
          </c:val>
          <c:extLst>
            <c:ext xmlns:c16="http://schemas.microsoft.com/office/drawing/2014/chart" uri="{C3380CC4-5D6E-409C-BE32-E72D297353CC}">
              <c16:uniqueId val="{00000010-A681-456C-A976-C4EA6B5F8F27}"/>
            </c:ext>
          </c:extLst>
        </c:ser>
        <c:dLbls>
          <c:showLegendKey val="0"/>
          <c:showVal val="0"/>
          <c:showCatName val="0"/>
          <c:showSerName val="0"/>
          <c:showPercent val="0"/>
          <c:showBubbleSize val="0"/>
        </c:dLbls>
        <c:gapWidth val="100"/>
        <c:axId val="1964690432"/>
        <c:axId val="1964696672"/>
      </c:barChart>
      <c:valAx>
        <c:axId val="1964696672"/>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0432"/>
        <c:crosses val="autoZero"/>
        <c:crossBetween val="between"/>
      </c:valAx>
      <c:catAx>
        <c:axId val="19646904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667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74100527549132"/>
          <c:y val="5.7522988317817728E-2"/>
          <c:w val="0.74485609185168344"/>
          <c:h val="0.93308492730462411"/>
        </c:manualLayout>
      </c:layout>
      <c:barChart>
        <c:barDir val="bar"/>
        <c:grouping val="clustered"/>
        <c:varyColors val="0"/>
        <c:ser>
          <c:idx val="0"/>
          <c:order val="0"/>
          <c:tx>
            <c:strRef>
              <c:f>Sheet1!$B$1</c:f>
              <c:strCache>
                <c:ptCount val="1"/>
                <c:pt idx="0">
                  <c:v>Current Year</c:v>
                </c:pt>
              </c:strCache>
            </c:strRef>
          </c:tx>
          <c:spPr>
            <a:solidFill>
              <a:schemeClr val="accent1"/>
            </a:solidFill>
            <a:ln w="19050">
              <a:solidFill>
                <a:schemeClr val="lt1"/>
              </a:solidFill>
            </a:ln>
            <a:effectLst/>
          </c:spPr>
          <c:invertIfNegative val="0"/>
          <c:dPt>
            <c:idx val="0"/>
            <c:invertIfNegative val="0"/>
            <c:bubble3D val="0"/>
            <c:spPr>
              <a:solidFill>
                <a:srgbClr val="545454"/>
              </a:solidFill>
              <a:ln w="19050">
                <a:solidFill>
                  <a:schemeClr val="lt1"/>
                </a:solidFill>
              </a:ln>
              <a:effectLst/>
            </c:spPr>
            <c:extLst>
              <c:ext xmlns:c16="http://schemas.microsoft.com/office/drawing/2014/chart" uri="{C3380CC4-5D6E-409C-BE32-E72D297353CC}">
                <c16:uniqueId val="{00000001-F867-4868-950E-63A7F8B127E0}"/>
              </c:ext>
            </c:extLst>
          </c:dPt>
          <c:dPt>
            <c:idx val="1"/>
            <c:invertIfNegative val="0"/>
            <c:bubble3D val="0"/>
            <c:spPr>
              <a:solidFill>
                <a:srgbClr val="005A64"/>
              </a:solidFill>
              <a:ln w="19050">
                <a:solidFill>
                  <a:schemeClr val="lt1"/>
                </a:solidFill>
              </a:ln>
              <a:effectLst/>
            </c:spPr>
            <c:extLst>
              <c:ext xmlns:c16="http://schemas.microsoft.com/office/drawing/2014/chart" uri="{C3380CC4-5D6E-409C-BE32-E72D297353CC}">
                <c16:uniqueId val="{00000003-F867-4868-950E-63A7F8B127E0}"/>
              </c:ext>
            </c:extLst>
          </c:dPt>
          <c:dPt>
            <c:idx val="2"/>
            <c:invertIfNegative val="0"/>
            <c:bubble3D val="0"/>
            <c:spPr>
              <a:solidFill>
                <a:srgbClr val="5D2866"/>
              </a:solidFill>
              <a:ln w="19050">
                <a:solidFill>
                  <a:schemeClr val="lt1"/>
                </a:solidFill>
              </a:ln>
              <a:effectLst/>
            </c:spPr>
            <c:extLst>
              <c:ext xmlns:c16="http://schemas.microsoft.com/office/drawing/2014/chart" uri="{C3380CC4-5D6E-409C-BE32-E72D297353CC}">
                <c16:uniqueId val="{00000005-F867-4868-950E-63A7F8B127E0}"/>
              </c:ext>
            </c:extLst>
          </c:dPt>
          <c:dPt>
            <c:idx val="3"/>
            <c:invertIfNegative val="0"/>
            <c:bubble3D val="0"/>
            <c:spPr>
              <a:solidFill>
                <a:srgbClr val="A2634C"/>
              </a:solidFill>
              <a:ln w="19050">
                <a:solidFill>
                  <a:schemeClr val="lt1"/>
                </a:solidFill>
              </a:ln>
              <a:effectLst/>
            </c:spPr>
            <c:extLst>
              <c:ext xmlns:c16="http://schemas.microsoft.com/office/drawing/2014/chart" uri="{C3380CC4-5D6E-409C-BE32-E72D297353CC}">
                <c16:uniqueId val="{0000000C-235B-4867-B6FE-53ED048F88DB}"/>
              </c:ext>
            </c:extLst>
          </c:dPt>
          <c:dPt>
            <c:idx val="4"/>
            <c:invertIfNegative val="0"/>
            <c:bubble3D val="0"/>
            <c:spPr>
              <a:solidFill>
                <a:srgbClr val="0D8513"/>
              </a:solidFill>
              <a:ln w="19050">
                <a:solidFill>
                  <a:schemeClr val="lt1"/>
                </a:solidFill>
              </a:ln>
              <a:effectLst/>
            </c:spPr>
            <c:extLst>
              <c:ext xmlns:c16="http://schemas.microsoft.com/office/drawing/2014/chart" uri="{C3380CC4-5D6E-409C-BE32-E72D297353CC}">
                <c16:uniqueId val="{00000009-F867-4868-950E-63A7F8B127E0}"/>
              </c:ext>
            </c:extLst>
          </c:dPt>
          <c:dPt>
            <c:idx val="5"/>
            <c:invertIfNegative val="0"/>
            <c:bubble3D val="0"/>
            <c:spPr>
              <a:solidFill>
                <a:srgbClr val="0076B8"/>
              </a:solidFill>
              <a:ln w="19050">
                <a:solidFill>
                  <a:schemeClr val="lt1"/>
                </a:solidFill>
              </a:ln>
              <a:effectLst/>
            </c:spPr>
            <c:extLst>
              <c:ext xmlns:c16="http://schemas.microsoft.com/office/drawing/2014/chart" uri="{C3380CC4-5D6E-409C-BE32-E72D297353CC}">
                <c16:uniqueId val="{00000009-BFF6-40F5-AF0F-2A648F36E80E}"/>
              </c:ext>
            </c:extLst>
          </c:dPt>
          <c:dPt>
            <c:idx val="6"/>
            <c:invertIfNegative val="0"/>
            <c:bubble3D val="0"/>
            <c:spPr>
              <a:solidFill>
                <a:srgbClr val="DB5F13"/>
              </a:solidFill>
              <a:ln w="19050">
                <a:solidFill>
                  <a:schemeClr val="lt1"/>
                </a:solidFill>
              </a:ln>
              <a:effectLst/>
            </c:spPr>
            <c:extLst>
              <c:ext xmlns:c16="http://schemas.microsoft.com/office/drawing/2014/chart" uri="{C3380CC4-5D6E-409C-BE32-E72D297353CC}">
                <c16:uniqueId val="{0000000B-235B-4867-B6FE-53ED048F88DB}"/>
              </c:ext>
            </c:extLst>
          </c:dPt>
          <c:cat>
            <c:strRef>
              <c:f>Sheet1!$A$2:$A$8</c:f>
              <c:strCache>
                <c:ptCount val="7"/>
                <c:pt idx="0">
                  <c:v>Paid SEM</c:v>
                </c:pt>
                <c:pt idx="1">
                  <c:v>Organic Social</c:v>
                </c:pt>
                <c:pt idx="2">
                  <c:v>Organic Search</c:v>
                </c:pt>
                <c:pt idx="3">
                  <c:v>Unassigned</c:v>
                </c:pt>
                <c:pt idx="4">
                  <c:v>Direct</c:v>
                </c:pt>
                <c:pt idx="5">
                  <c:v>Referral</c:v>
                </c:pt>
                <c:pt idx="6">
                  <c:v>Email</c:v>
                </c:pt>
              </c:strCache>
            </c:strRef>
          </c:cat>
          <c:val>
            <c:numRef>
              <c:f>Sheet1!$B$2:$B$8</c:f>
              <c:numCache>
                <c:formatCode>General</c:formatCode>
                <c:ptCount val="7"/>
                <c:pt idx="0">
                  <c:v>210</c:v>
                </c:pt>
                <c:pt idx="1">
                  <c:v>121</c:v>
                </c:pt>
                <c:pt idx="2">
                  <c:v>113</c:v>
                </c:pt>
                <c:pt idx="3">
                  <c:v>0</c:v>
                </c:pt>
                <c:pt idx="4">
                  <c:v>106</c:v>
                </c:pt>
                <c:pt idx="5">
                  <c:v>38</c:v>
                </c:pt>
                <c:pt idx="6">
                  <c:v>127</c:v>
                </c:pt>
              </c:numCache>
            </c:numRef>
          </c:val>
          <c:extLst>
            <c:ext xmlns:c16="http://schemas.microsoft.com/office/drawing/2014/chart" uri="{C3380CC4-5D6E-409C-BE32-E72D297353CC}">
              <c16:uniqueId val="{0000000E-F867-4868-950E-63A7F8B127E0}"/>
            </c:ext>
          </c:extLst>
        </c:ser>
        <c:ser>
          <c:idx val="1"/>
          <c:order val="1"/>
          <c:tx>
            <c:strRef>
              <c:f>Sheet1!$C$1</c:f>
              <c:strCache>
                <c:ptCount val="1"/>
                <c:pt idx="0">
                  <c:v>Previous Year</c:v>
                </c:pt>
              </c:strCache>
            </c:strRef>
          </c:tx>
          <c:spPr>
            <a:solidFill>
              <a:schemeClr val="accent2"/>
            </a:solidFill>
            <a:ln w="19050">
              <a:solidFill>
                <a:schemeClr val="lt1"/>
              </a:solidFill>
            </a:ln>
            <a:effectLst/>
          </c:spPr>
          <c:invertIfNegative val="0"/>
          <c:dPt>
            <c:idx val="0"/>
            <c:invertIfNegative val="0"/>
            <c:bubble3D val="0"/>
            <c:spPr>
              <a:solidFill>
                <a:srgbClr val="D7D7D7"/>
              </a:solidFill>
              <a:ln w="19050">
                <a:solidFill>
                  <a:schemeClr val="lt1"/>
                </a:solidFill>
              </a:ln>
              <a:effectLst/>
            </c:spPr>
            <c:extLst>
              <c:ext xmlns:c16="http://schemas.microsoft.com/office/drawing/2014/chart" uri="{C3380CC4-5D6E-409C-BE32-E72D297353CC}">
                <c16:uniqueId val="{00000011-772B-4E1E-9070-BEECF9D49D19}"/>
              </c:ext>
            </c:extLst>
          </c:dPt>
          <c:dPt>
            <c:idx val="1"/>
            <c:invertIfNegative val="0"/>
            <c:bubble3D val="0"/>
            <c:spPr>
              <a:solidFill>
                <a:srgbClr val="BDF9FF"/>
              </a:solidFill>
              <a:ln w="19050">
                <a:solidFill>
                  <a:schemeClr val="lt1"/>
                </a:solidFill>
              </a:ln>
              <a:effectLst/>
            </c:spPr>
            <c:extLst>
              <c:ext xmlns:c16="http://schemas.microsoft.com/office/drawing/2014/chart" uri="{C3380CC4-5D6E-409C-BE32-E72D297353CC}">
                <c16:uniqueId val="{00000012-772B-4E1E-9070-BEECF9D49D19}"/>
              </c:ext>
            </c:extLst>
          </c:dPt>
          <c:dPt>
            <c:idx val="2"/>
            <c:invertIfNegative val="0"/>
            <c:bubble3D val="0"/>
            <c:spPr>
              <a:solidFill>
                <a:srgbClr val="D3A5DB"/>
              </a:solidFill>
              <a:ln w="19050">
                <a:solidFill>
                  <a:schemeClr val="lt1"/>
                </a:solidFill>
              </a:ln>
              <a:effectLst/>
            </c:spPr>
            <c:extLst>
              <c:ext xmlns:c16="http://schemas.microsoft.com/office/drawing/2014/chart" uri="{C3380CC4-5D6E-409C-BE32-E72D297353CC}">
                <c16:uniqueId val="{00000013-772B-4E1E-9070-BEECF9D49D19}"/>
              </c:ext>
            </c:extLst>
          </c:dPt>
          <c:dPt>
            <c:idx val="3"/>
            <c:invertIfNegative val="0"/>
            <c:bubble3D val="0"/>
            <c:spPr>
              <a:solidFill>
                <a:srgbClr val="EFE2DD"/>
              </a:solidFill>
              <a:ln w="19050">
                <a:solidFill>
                  <a:schemeClr val="lt1"/>
                </a:solidFill>
              </a:ln>
              <a:effectLst/>
            </c:spPr>
            <c:extLst>
              <c:ext xmlns:c16="http://schemas.microsoft.com/office/drawing/2014/chart" uri="{C3380CC4-5D6E-409C-BE32-E72D297353CC}">
                <c16:uniqueId val="{00000014-772B-4E1E-9070-BEECF9D49D19}"/>
              </c:ext>
            </c:extLst>
          </c:dPt>
          <c:dPt>
            <c:idx val="4"/>
            <c:invertIfNegative val="0"/>
            <c:bubble3D val="0"/>
            <c:spPr>
              <a:solidFill>
                <a:srgbClr val="D5FBD7"/>
              </a:solidFill>
              <a:ln w="19050">
                <a:solidFill>
                  <a:schemeClr val="lt1"/>
                </a:solidFill>
              </a:ln>
              <a:effectLst/>
            </c:spPr>
            <c:extLst>
              <c:ext xmlns:c16="http://schemas.microsoft.com/office/drawing/2014/chart" uri="{C3380CC4-5D6E-409C-BE32-E72D297353CC}">
                <c16:uniqueId val="{00000015-772B-4E1E-9070-BEECF9D49D19}"/>
              </c:ext>
            </c:extLst>
          </c:dPt>
          <c:dPt>
            <c:idx val="5"/>
            <c:invertIfNegative val="0"/>
            <c:bubble3D val="0"/>
            <c:spPr>
              <a:solidFill>
                <a:srgbClr val="C9ECFF"/>
              </a:solidFill>
              <a:ln w="19050">
                <a:solidFill>
                  <a:schemeClr val="lt1"/>
                </a:solidFill>
              </a:ln>
              <a:effectLst/>
            </c:spPr>
            <c:extLst>
              <c:ext xmlns:c16="http://schemas.microsoft.com/office/drawing/2014/chart" uri="{C3380CC4-5D6E-409C-BE32-E72D297353CC}">
                <c16:uniqueId val="{00000016-772B-4E1E-9070-BEECF9D49D19}"/>
              </c:ext>
            </c:extLst>
          </c:dPt>
          <c:dPt>
            <c:idx val="6"/>
            <c:invertIfNegative val="0"/>
            <c:bubble3D val="0"/>
            <c:spPr>
              <a:solidFill>
                <a:srgbClr val="F9CFB5"/>
              </a:solidFill>
              <a:ln w="19050">
                <a:solidFill>
                  <a:schemeClr val="lt1"/>
                </a:solidFill>
              </a:ln>
              <a:effectLst/>
            </c:spPr>
            <c:extLst>
              <c:ext xmlns:c16="http://schemas.microsoft.com/office/drawing/2014/chart" uri="{C3380CC4-5D6E-409C-BE32-E72D297353CC}">
                <c16:uniqueId val="{00000017-772B-4E1E-9070-BEECF9D49D19}"/>
              </c:ext>
            </c:extLst>
          </c:dPt>
          <c:cat>
            <c:strRef>
              <c:f>Sheet1!$A$2:$A$8</c:f>
              <c:strCache>
                <c:ptCount val="7"/>
                <c:pt idx="0">
                  <c:v>Paid SEM</c:v>
                </c:pt>
                <c:pt idx="1">
                  <c:v>Organic Social</c:v>
                </c:pt>
                <c:pt idx="2">
                  <c:v>Organic Search</c:v>
                </c:pt>
                <c:pt idx="3">
                  <c:v>Unassigned</c:v>
                </c:pt>
                <c:pt idx="4">
                  <c:v>Direct</c:v>
                </c:pt>
                <c:pt idx="5">
                  <c:v>Referral</c:v>
                </c:pt>
                <c:pt idx="6">
                  <c:v>Email</c:v>
                </c:pt>
              </c:strCache>
            </c:strRef>
          </c:cat>
          <c:val>
            <c:numRef>
              <c:f>Sheet1!$C$2:$C$8</c:f>
              <c:numCache>
                <c:formatCode>General</c:formatCode>
                <c:ptCount val="7"/>
                <c:pt idx="0">
                  <c:v>134</c:v>
                </c:pt>
                <c:pt idx="1">
                  <c:v>243</c:v>
                </c:pt>
                <c:pt idx="2">
                  <c:v>131</c:v>
                </c:pt>
                <c:pt idx="3">
                  <c:v>4</c:v>
                </c:pt>
                <c:pt idx="4">
                  <c:v>116</c:v>
                </c:pt>
                <c:pt idx="5">
                  <c:v>20</c:v>
                </c:pt>
                <c:pt idx="6">
                  <c:v>36</c:v>
                </c:pt>
              </c:numCache>
            </c:numRef>
          </c:val>
          <c:extLst>
            <c:ext xmlns:c16="http://schemas.microsoft.com/office/drawing/2014/chart" uri="{C3380CC4-5D6E-409C-BE32-E72D297353CC}">
              <c16:uniqueId val="{00000010-772B-4E1E-9070-BEECF9D49D19}"/>
            </c:ext>
          </c:extLst>
        </c:ser>
        <c:dLbls>
          <c:showLegendKey val="0"/>
          <c:showVal val="0"/>
          <c:showCatName val="0"/>
          <c:showSerName val="0"/>
          <c:showPercent val="0"/>
          <c:showBubbleSize val="0"/>
        </c:dLbls>
        <c:gapWidth val="100"/>
        <c:axId val="1964690432"/>
        <c:axId val="1964696672"/>
      </c:barChart>
      <c:valAx>
        <c:axId val="196469667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0432"/>
        <c:crosses val="autoZero"/>
        <c:crossBetween val="between"/>
      </c:valAx>
      <c:catAx>
        <c:axId val="19646904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667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846011589490839"/>
          <c:y val="0.50740301876146143"/>
          <c:w val="0.27319563951625309"/>
          <c:h val="0.4245281421921287"/>
        </c:manualLayout>
      </c:layout>
      <c:doughnutChart>
        <c:varyColors val="1"/>
        <c:ser>
          <c:idx val="0"/>
          <c:order val="0"/>
          <c:tx>
            <c:strRef>
              <c:f>Sheet1!$B$1</c:f>
              <c:strCache>
                <c:ptCount val="1"/>
                <c:pt idx="0">
                  <c:v>Traffic Source</c:v>
                </c:pt>
              </c:strCache>
            </c:strRef>
          </c:tx>
          <c:dPt>
            <c:idx val="0"/>
            <c:bubble3D val="0"/>
            <c:spPr>
              <a:solidFill>
                <a:srgbClr val="D3A5DB"/>
              </a:solidFill>
              <a:ln w="19050">
                <a:solidFill>
                  <a:schemeClr val="lt1"/>
                </a:solidFill>
              </a:ln>
              <a:effectLst/>
            </c:spPr>
            <c:extLst>
              <c:ext xmlns:c16="http://schemas.microsoft.com/office/drawing/2014/chart" uri="{C3380CC4-5D6E-409C-BE32-E72D297353CC}">
                <c16:uniqueId val="{00000001-D3B6-4635-B564-EA7450343941}"/>
              </c:ext>
            </c:extLst>
          </c:dPt>
          <c:dPt>
            <c:idx val="1"/>
            <c:bubble3D val="0"/>
            <c:spPr>
              <a:solidFill>
                <a:srgbClr val="D5FBD7"/>
              </a:solidFill>
              <a:ln w="19050">
                <a:solidFill>
                  <a:schemeClr val="lt1"/>
                </a:solidFill>
              </a:ln>
              <a:effectLst/>
            </c:spPr>
            <c:extLst>
              <c:ext xmlns:c16="http://schemas.microsoft.com/office/drawing/2014/chart" uri="{C3380CC4-5D6E-409C-BE32-E72D297353CC}">
                <c16:uniqueId val="{00000003-D3B6-4635-B564-EA7450343941}"/>
              </c:ext>
            </c:extLst>
          </c:dPt>
          <c:dPt>
            <c:idx val="2"/>
            <c:bubble3D val="0"/>
            <c:spPr>
              <a:solidFill>
                <a:srgbClr val="D7D7D7"/>
              </a:solidFill>
              <a:ln w="19050">
                <a:solidFill>
                  <a:schemeClr val="lt1"/>
                </a:solidFill>
              </a:ln>
              <a:effectLst/>
            </c:spPr>
            <c:extLst>
              <c:ext xmlns:c16="http://schemas.microsoft.com/office/drawing/2014/chart" uri="{C3380CC4-5D6E-409C-BE32-E72D297353CC}">
                <c16:uniqueId val="{00000005-D3B6-4635-B564-EA7450343941}"/>
              </c:ext>
            </c:extLst>
          </c:dPt>
          <c:dPt>
            <c:idx val="3"/>
            <c:bubble3D val="0"/>
            <c:spPr>
              <a:solidFill>
                <a:srgbClr val="BDF9FF"/>
              </a:solidFill>
              <a:ln w="19050">
                <a:solidFill>
                  <a:schemeClr val="lt1"/>
                </a:solidFill>
              </a:ln>
              <a:effectLst/>
            </c:spPr>
            <c:extLst>
              <c:ext xmlns:c16="http://schemas.microsoft.com/office/drawing/2014/chart" uri="{C3380CC4-5D6E-409C-BE32-E72D297353CC}">
                <c16:uniqueId val="{00000007-D3B6-4635-B564-EA7450343941}"/>
              </c:ext>
            </c:extLst>
          </c:dPt>
          <c:dPt>
            <c:idx val="4"/>
            <c:bubble3D val="0"/>
            <c:spPr>
              <a:solidFill>
                <a:srgbClr val="90D8FF"/>
              </a:solidFill>
              <a:ln w="19050">
                <a:solidFill>
                  <a:schemeClr val="lt1"/>
                </a:solidFill>
              </a:ln>
              <a:effectLst/>
            </c:spPr>
            <c:extLst>
              <c:ext xmlns:c16="http://schemas.microsoft.com/office/drawing/2014/chart" uri="{C3380CC4-5D6E-409C-BE32-E72D297353CC}">
                <c16:uniqueId val="{00000009-D3B6-4635-B564-EA7450343941}"/>
              </c:ext>
            </c:extLst>
          </c:dPt>
          <c:dPt>
            <c:idx val="5"/>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B-D3B6-4635-B564-EA7450343941}"/>
              </c:ext>
            </c:extLst>
          </c:dPt>
          <c:dPt>
            <c:idx val="6"/>
            <c:bubble3D val="0"/>
            <c:spPr>
              <a:solidFill>
                <a:srgbClr val="EFE2DD"/>
              </a:solidFill>
              <a:ln w="19050">
                <a:solidFill>
                  <a:schemeClr val="lt1"/>
                </a:solidFill>
              </a:ln>
              <a:effectLst/>
            </c:spPr>
            <c:extLst>
              <c:ext xmlns:c16="http://schemas.microsoft.com/office/drawing/2014/chart" uri="{C3380CC4-5D6E-409C-BE32-E72D297353CC}">
                <c16:uniqueId val="{0000000D-D3B6-4635-B564-EA7450343941}"/>
              </c:ext>
            </c:extLst>
          </c:dPt>
          <c:cat>
            <c:strRef>
              <c:f>Sheet1!$A$2:$A$8</c:f>
              <c:strCache>
                <c:ptCount val="7"/>
                <c:pt idx="0">
                  <c:v>Organic Search</c:v>
                </c:pt>
                <c:pt idx="1">
                  <c:v>Direct</c:v>
                </c:pt>
                <c:pt idx="2">
                  <c:v>Paid SEM</c:v>
                </c:pt>
                <c:pt idx="3">
                  <c:v>Organic Social</c:v>
                </c:pt>
                <c:pt idx="4">
                  <c:v>Referral</c:v>
                </c:pt>
                <c:pt idx="5">
                  <c:v>Email</c:v>
                </c:pt>
                <c:pt idx="6">
                  <c:v>Unassigned</c:v>
                </c:pt>
              </c:strCache>
            </c:strRef>
          </c:cat>
          <c:val>
            <c:numRef>
              <c:f>Sheet1!$B$2:$B$8</c:f>
              <c:numCache>
                <c:formatCode>General</c:formatCode>
                <c:ptCount val="7"/>
              </c:numCache>
            </c:numRef>
          </c:val>
          <c:extLst>
            <c:ext xmlns:c16="http://schemas.microsoft.com/office/drawing/2014/chart" uri="{C3380CC4-5D6E-409C-BE32-E72D297353CC}">
              <c16:uniqueId val="{0000000E-D3B6-4635-B564-EA7450343941}"/>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l"/>
      <c:layout>
        <c:manualLayout>
          <c:xMode val="edge"/>
          <c:yMode val="edge"/>
          <c:x val="1.8446118148274942E-2"/>
          <c:y val="1.3212496000018985E-2"/>
          <c:w val="0.21244077393266897"/>
          <c:h val="0.462931218272219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790603280244932"/>
          <c:y val="3.7121223018625985E-2"/>
          <c:w val="0.6305900175401935"/>
          <c:h val="0.97989561292142757"/>
        </c:manualLayout>
      </c:layout>
      <c:doughnutChart>
        <c:varyColors val="1"/>
        <c:ser>
          <c:idx val="0"/>
          <c:order val="0"/>
          <c:tx>
            <c:strRef>
              <c:f>Sheet1!$B$1</c:f>
              <c:strCache>
                <c:ptCount val="1"/>
                <c:pt idx="0">
                  <c:v>Column1</c:v>
                </c:pt>
              </c:strCache>
            </c:strRef>
          </c:tx>
          <c:dPt>
            <c:idx val="0"/>
            <c:bubble3D val="0"/>
            <c:spPr>
              <a:solidFill>
                <a:srgbClr val="5D2866"/>
              </a:solidFill>
              <a:ln w="19050">
                <a:solidFill>
                  <a:schemeClr val="lt1"/>
                </a:solidFill>
              </a:ln>
              <a:effectLst/>
            </c:spPr>
            <c:extLst>
              <c:ext xmlns:c16="http://schemas.microsoft.com/office/drawing/2014/chart" uri="{C3380CC4-5D6E-409C-BE32-E72D297353CC}">
                <c16:uniqueId val="{00000001-E9BF-4CF4-B813-974B500F4B28}"/>
              </c:ext>
            </c:extLst>
          </c:dPt>
          <c:dPt>
            <c:idx val="1"/>
            <c:bubble3D val="0"/>
            <c:spPr>
              <a:solidFill>
                <a:srgbClr val="0D8513"/>
              </a:solidFill>
              <a:ln w="19050">
                <a:solidFill>
                  <a:schemeClr val="lt1"/>
                </a:solidFill>
              </a:ln>
              <a:effectLst/>
            </c:spPr>
            <c:extLst>
              <c:ext xmlns:c16="http://schemas.microsoft.com/office/drawing/2014/chart" uri="{C3380CC4-5D6E-409C-BE32-E72D297353CC}">
                <c16:uniqueId val="{00000003-E9BF-4CF4-B813-974B500F4B28}"/>
              </c:ext>
            </c:extLst>
          </c:dPt>
          <c:dPt>
            <c:idx val="2"/>
            <c:bubble3D val="0"/>
            <c:spPr>
              <a:solidFill>
                <a:srgbClr val="545454"/>
              </a:solidFill>
              <a:ln w="19050">
                <a:solidFill>
                  <a:schemeClr val="lt1"/>
                </a:solidFill>
              </a:ln>
              <a:effectLst/>
            </c:spPr>
            <c:extLst>
              <c:ext xmlns:c16="http://schemas.microsoft.com/office/drawing/2014/chart" uri="{C3380CC4-5D6E-409C-BE32-E72D297353CC}">
                <c16:uniqueId val="{00000005-E9BF-4CF4-B813-974B500F4B28}"/>
              </c:ext>
            </c:extLst>
          </c:dPt>
          <c:dPt>
            <c:idx val="3"/>
            <c:bubble3D val="0"/>
            <c:spPr>
              <a:solidFill>
                <a:srgbClr val="005A64"/>
              </a:solidFill>
              <a:ln w="19050">
                <a:solidFill>
                  <a:schemeClr val="lt1"/>
                </a:solidFill>
              </a:ln>
              <a:effectLst/>
            </c:spPr>
            <c:extLst>
              <c:ext xmlns:c16="http://schemas.microsoft.com/office/drawing/2014/chart" uri="{C3380CC4-5D6E-409C-BE32-E72D297353CC}">
                <c16:uniqueId val="{00000007-E9BF-4CF4-B813-974B500F4B28}"/>
              </c:ext>
            </c:extLst>
          </c:dPt>
          <c:dPt>
            <c:idx val="4"/>
            <c:bubble3D val="0"/>
            <c:spPr>
              <a:solidFill>
                <a:srgbClr val="0076B8"/>
              </a:solidFill>
              <a:ln w="19050">
                <a:solidFill>
                  <a:schemeClr val="lt1"/>
                </a:solidFill>
              </a:ln>
              <a:effectLst/>
            </c:spPr>
            <c:extLst>
              <c:ext xmlns:c16="http://schemas.microsoft.com/office/drawing/2014/chart" uri="{C3380CC4-5D6E-409C-BE32-E72D297353CC}">
                <c16:uniqueId val="{00000009-E9BF-4CF4-B813-974B500F4B28}"/>
              </c:ext>
            </c:extLst>
          </c:dPt>
          <c:dPt>
            <c:idx val="5"/>
            <c:bubble3D val="0"/>
            <c:spPr>
              <a:solidFill>
                <a:srgbClr val="DB5F13"/>
              </a:solidFill>
              <a:ln w="19050">
                <a:solidFill>
                  <a:schemeClr val="lt1"/>
                </a:solidFill>
              </a:ln>
              <a:effectLst/>
            </c:spPr>
            <c:extLst>
              <c:ext xmlns:c16="http://schemas.microsoft.com/office/drawing/2014/chart" uri="{C3380CC4-5D6E-409C-BE32-E72D297353CC}">
                <c16:uniqueId val="{0000000B-E9BF-4CF4-B813-974B500F4B28}"/>
              </c:ext>
            </c:extLst>
          </c:dPt>
          <c:dPt>
            <c:idx val="6"/>
            <c:bubble3D val="0"/>
            <c:spPr>
              <a:solidFill>
                <a:srgbClr val="A2634C"/>
              </a:solidFill>
              <a:ln w="19050">
                <a:solidFill>
                  <a:schemeClr val="lt1"/>
                </a:solidFill>
              </a:ln>
              <a:effectLst/>
            </c:spPr>
            <c:extLst>
              <c:ext xmlns:c16="http://schemas.microsoft.com/office/drawing/2014/chart" uri="{C3380CC4-5D6E-409C-BE32-E72D297353CC}">
                <c16:uniqueId val="{0000000D-E9BF-4CF4-B813-974B500F4B28}"/>
              </c:ext>
            </c:extLst>
          </c:dPt>
          <c:cat>
            <c:strRef>
              <c:f>Sheet1!$A$2:$A$8</c:f>
              <c:strCache>
                <c:ptCount val="7"/>
                <c:pt idx="0">
                  <c:v>Organic Search</c:v>
                </c:pt>
                <c:pt idx="1">
                  <c:v>Direct</c:v>
                </c:pt>
                <c:pt idx="2">
                  <c:v>Paid SEM</c:v>
                </c:pt>
                <c:pt idx="3">
                  <c:v>Organic Social</c:v>
                </c:pt>
                <c:pt idx="4">
                  <c:v>Referral</c:v>
                </c:pt>
                <c:pt idx="5">
                  <c:v>Email</c:v>
                </c:pt>
                <c:pt idx="6">
                  <c:v>Unassigned</c:v>
                </c:pt>
              </c:strCache>
            </c:strRef>
          </c:cat>
          <c:val>
            <c:numRef>
              <c:f>Sheet1!$B$2:$B$8</c:f>
              <c:numCache>
                <c:formatCode>General</c:formatCode>
                <c:ptCount val="7"/>
              </c:numCache>
            </c:numRef>
          </c:val>
          <c:extLst>
            <c:ext xmlns:c16="http://schemas.microsoft.com/office/drawing/2014/chart" uri="{C3380CC4-5D6E-409C-BE32-E72D297353CC}">
              <c16:uniqueId val="{0000000E-E9BF-4CF4-B813-974B500F4B28}"/>
            </c:ext>
          </c:extLst>
        </c:ser>
        <c:dLbls>
          <c:showLegendKey val="0"/>
          <c:showVal val="0"/>
          <c:showCatName val="0"/>
          <c:showSerName val="0"/>
          <c:showPercent val="0"/>
          <c:showBubbleSize val="0"/>
          <c:showLeaderLines val="0"/>
        </c:dLbls>
        <c:firstSliceAng val="0"/>
        <c:holeSize val="75"/>
      </c:doughnutChart>
      <c:spPr>
        <a:noFill/>
        <a:ln w="25400">
          <a:noFill/>
        </a:ln>
        <a:effectLst/>
      </c:spPr>
    </c:plotArea>
    <c:legend>
      <c:legendPos val="l"/>
      <c:layout>
        <c:manualLayout>
          <c:xMode val="edge"/>
          <c:yMode val="edge"/>
          <c:x val="2.0751931627196542E-2"/>
          <c:y val="8.4872790702875164E-2"/>
          <c:w val="0.21244077393266897"/>
          <c:h val="0.344691775990971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17939593327383"/>
          <c:y val="1.9907753703003503E-2"/>
          <c:w val="0.6305900175401935"/>
          <c:h val="0.97989561292142757"/>
        </c:manualLayout>
      </c:layout>
      <c:barChart>
        <c:barDir val="col"/>
        <c:grouping val="clustered"/>
        <c:varyColors val="0"/>
        <c:ser>
          <c:idx val="0"/>
          <c:order val="0"/>
          <c:tx>
            <c:strRef>
              <c:f>Sheet1!$B$1</c:f>
              <c:strCache>
                <c:ptCount val="1"/>
                <c:pt idx="0">
                  <c:v>Current Year</c:v>
                </c:pt>
              </c:strCache>
            </c:strRef>
          </c:tx>
          <c:invertIfNegative val="0"/>
          <c:dPt>
            <c:idx val="0"/>
            <c:invertIfNegative val="0"/>
            <c:bubble3D val="0"/>
            <c:spPr>
              <a:solidFill>
                <a:srgbClr val="5D2866"/>
              </a:solidFill>
              <a:ln w="19050">
                <a:solidFill>
                  <a:schemeClr val="lt1"/>
                </a:solidFill>
              </a:ln>
              <a:effectLst/>
            </c:spPr>
            <c:extLst>
              <c:ext xmlns:c16="http://schemas.microsoft.com/office/drawing/2014/chart" uri="{C3380CC4-5D6E-409C-BE32-E72D297353CC}">
                <c16:uniqueId val="{00000001-A73F-4D69-9B0D-75EF0B7EA539}"/>
              </c:ext>
            </c:extLst>
          </c:dPt>
          <c:dPt>
            <c:idx val="1"/>
            <c:invertIfNegative val="0"/>
            <c:bubble3D val="0"/>
            <c:spPr>
              <a:solidFill>
                <a:srgbClr val="0D8513"/>
              </a:solidFill>
              <a:ln w="19050">
                <a:solidFill>
                  <a:schemeClr val="lt1"/>
                </a:solidFill>
              </a:ln>
              <a:effectLst/>
            </c:spPr>
            <c:extLst>
              <c:ext xmlns:c16="http://schemas.microsoft.com/office/drawing/2014/chart" uri="{C3380CC4-5D6E-409C-BE32-E72D297353CC}">
                <c16:uniqueId val="{00000002-A73F-4D69-9B0D-75EF0B7EA539}"/>
              </c:ext>
            </c:extLst>
          </c:dPt>
          <c:dPt>
            <c:idx val="2"/>
            <c:invertIfNegative val="0"/>
            <c:bubble3D val="0"/>
            <c:spPr>
              <a:solidFill>
                <a:srgbClr val="545454"/>
              </a:solidFill>
              <a:ln w="19050">
                <a:solidFill>
                  <a:schemeClr val="lt1"/>
                </a:solidFill>
              </a:ln>
              <a:effectLst/>
            </c:spPr>
            <c:extLst>
              <c:ext xmlns:c16="http://schemas.microsoft.com/office/drawing/2014/chart" uri="{C3380CC4-5D6E-409C-BE32-E72D297353CC}">
                <c16:uniqueId val="{00000003-A73F-4D69-9B0D-75EF0B7EA539}"/>
              </c:ext>
            </c:extLst>
          </c:dPt>
          <c:dPt>
            <c:idx val="3"/>
            <c:invertIfNegative val="0"/>
            <c:bubble3D val="0"/>
            <c:spPr>
              <a:solidFill>
                <a:srgbClr val="005A64"/>
              </a:solidFill>
              <a:ln w="19050">
                <a:solidFill>
                  <a:schemeClr val="lt1"/>
                </a:solidFill>
              </a:ln>
              <a:effectLst/>
            </c:spPr>
            <c:extLst>
              <c:ext xmlns:c16="http://schemas.microsoft.com/office/drawing/2014/chart" uri="{C3380CC4-5D6E-409C-BE32-E72D297353CC}">
                <c16:uniqueId val="{00000004-A73F-4D69-9B0D-75EF0B7EA539}"/>
              </c:ext>
            </c:extLst>
          </c:dPt>
          <c:dPt>
            <c:idx val="4"/>
            <c:invertIfNegative val="0"/>
            <c:bubble3D val="0"/>
            <c:spPr>
              <a:solidFill>
                <a:srgbClr val="0076B8"/>
              </a:solidFill>
              <a:ln w="19050">
                <a:solidFill>
                  <a:schemeClr val="lt1"/>
                </a:solidFill>
              </a:ln>
              <a:effectLst/>
            </c:spPr>
            <c:extLst>
              <c:ext xmlns:c16="http://schemas.microsoft.com/office/drawing/2014/chart" uri="{C3380CC4-5D6E-409C-BE32-E72D297353CC}">
                <c16:uniqueId val="{00000005-A73F-4D69-9B0D-75EF0B7EA539}"/>
              </c:ext>
            </c:extLst>
          </c:dPt>
          <c:dPt>
            <c:idx val="5"/>
            <c:invertIfNegative val="0"/>
            <c:bubble3D val="0"/>
            <c:spPr>
              <a:solidFill>
                <a:srgbClr val="DB5F13"/>
              </a:solidFill>
              <a:ln w="19050">
                <a:solidFill>
                  <a:schemeClr val="lt1"/>
                </a:solidFill>
              </a:ln>
              <a:effectLst/>
            </c:spPr>
            <c:extLst>
              <c:ext xmlns:c16="http://schemas.microsoft.com/office/drawing/2014/chart" uri="{C3380CC4-5D6E-409C-BE32-E72D297353CC}">
                <c16:uniqueId val="{0000000B-E0DD-471F-B780-C11988082563}"/>
              </c:ext>
            </c:extLst>
          </c:dPt>
          <c:dPt>
            <c:idx val="6"/>
            <c:invertIfNegative val="0"/>
            <c:bubble3D val="0"/>
            <c:spPr>
              <a:solidFill>
                <a:srgbClr val="A2634C"/>
              </a:solidFill>
              <a:ln w="19050">
                <a:solidFill>
                  <a:schemeClr val="lt1"/>
                </a:solidFill>
              </a:ln>
              <a:effectLst/>
            </c:spPr>
            <c:extLst>
              <c:ext xmlns:c16="http://schemas.microsoft.com/office/drawing/2014/chart" uri="{C3380CC4-5D6E-409C-BE32-E72D297353CC}">
                <c16:uniqueId val="{0000000D-E0DD-471F-B780-C11988082563}"/>
              </c:ext>
            </c:extLst>
          </c:dPt>
          <c:cat>
            <c:strRef>
              <c:f>Sheet1!$A$2:$A$8</c:f>
              <c:strCache>
                <c:ptCount val="7"/>
                <c:pt idx="0">
                  <c:v>Organic Search</c:v>
                </c:pt>
                <c:pt idx="1">
                  <c:v>Direct</c:v>
                </c:pt>
                <c:pt idx="2">
                  <c:v>Paid SEM</c:v>
                </c:pt>
                <c:pt idx="3">
                  <c:v>Organic Social</c:v>
                </c:pt>
                <c:pt idx="4">
                  <c:v>Referral</c:v>
                </c:pt>
                <c:pt idx="5">
                  <c:v>Email</c:v>
                </c:pt>
                <c:pt idx="6">
                  <c:v>Unassigned</c:v>
                </c:pt>
              </c:strCache>
            </c:strRef>
          </c:cat>
          <c:val>
            <c:numRef>
              <c:f>Sheet1!$B$2:$B$8</c:f>
              <c:numCache>
                <c:formatCode>#,##0</c:formatCode>
                <c:ptCount val="7"/>
                <c:pt idx="0" formatCode="General">
                  <c:v>4919</c:v>
                </c:pt>
                <c:pt idx="1">
                  <c:v>2055</c:v>
                </c:pt>
                <c:pt idx="2" formatCode="General">
                  <c:v>815</c:v>
                </c:pt>
                <c:pt idx="3" formatCode="General">
                  <c:v>272</c:v>
                </c:pt>
                <c:pt idx="4" formatCode="General">
                  <c:v>198</c:v>
                </c:pt>
                <c:pt idx="5" formatCode="General">
                  <c:v>556</c:v>
                </c:pt>
                <c:pt idx="6" formatCode="General">
                  <c:v>255</c:v>
                </c:pt>
              </c:numCache>
            </c:numRef>
          </c:val>
          <c:extLst>
            <c:ext xmlns:c16="http://schemas.microsoft.com/office/drawing/2014/chart" uri="{C3380CC4-5D6E-409C-BE32-E72D297353CC}">
              <c16:uniqueId val="{00000000-A73F-4D69-9B0D-75EF0B7EA539}"/>
            </c:ext>
          </c:extLst>
        </c:ser>
        <c:ser>
          <c:idx val="1"/>
          <c:order val="1"/>
          <c:tx>
            <c:strRef>
              <c:f>Sheet1!$C$1</c:f>
              <c:strCache>
                <c:ptCount val="1"/>
                <c:pt idx="0">
                  <c:v>Previous Year</c:v>
                </c:pt>
              </c:strCache>
            </c:strRef>
          </c:tx>
          <c:invertIfNegative val="0"/>
          <c:dPt>
            <c:idx val="0"/>
            <c:invertIfNegative val="0"/>
            <c:bubble3D val="0"/>
            <c:spPr>
              <a:solidFill>
                <a:srgbClr val="D3A5DB"/>
              </a:solidFill>
              <a:ln w="19050">
                <a:solidFill>
                  <a:schemeClr val="lt1"/>
                </a:solidFill>
              </a:ln>
              <a:effectLst/>
            </c:spPr>
            <c:extLst>
              <c:ext xmlns:c16="http://schemas.microsoft.com/office/drawing/2014/chart" uri="{C3380CC4-5D6E-409C-BE32-E72D297353CC}">
                <c16:uniqueId val="{0000000F-F214-43C2-B34B-84B1129BEEFC}"/>
              </c:ext>
            </c:extLst>
          </c:dPt>
          <c:dPt>
            <c:idx val="1"/>
            <c:invertIfNegative val="0"/>
            <c:bubble3D val="0"/>
            <c:spPr>
              <a:solidFill>
                <a:srgbClr val="D5FBD7"/>
              </a:solidFill>
              <a:ln w="19050">
                <a:solidFill>
                  <a:schemeClr val="lt1"/>
                </a:solidFill>
              </a:ln>
              <a:effectLst/>
            </c:spPr>
            <c:extLst>
              <c:ext xmlns:c16="http://schemas.microsoft.com/office/drawing/2014/chart" uri="{C3380CC4-5D6E-409C-BE32-E72D297353CC}">
                <c16:uniqueId val="{00000011-F214-43C2-B34B-84B1129BEEFC}"/>
              </c:ext>
            </c:extLst>
          </c:dPt>
          <c:dPt>
            <c:idx val="2"/>
            <c:invertIfNegative val="0"/>
            <c:bubble3D val="0"/>
            <c:spPr>
              <a:solidFill>
                <a:srgbClr val="D7D7D7"/>
              </a:solidFill>
              <a:ln w="19050">
                <a:solidFill>
                  <a:schemeClr val="lt1"/>
                </a:solidFill>
              </a:ln>
              <a:effectLst/>
            </c:spPr>
            <c:extLst>
              <c:ext xmlns:c16="http://schemas.microsoft.com/office/drawing/2014/chart" uri="{C3380CC4-5D6E-409C-BE32-E72D297353CC}">
                <c16:uniqueId val="{0000001B-499F-459D-944F-DE1F704EEBFB}"/>
              </c:ext>
            </c:extLst>
          </c:dPt>
          <c:dPt>
            <c:idx val="3"/>
            <c:invertIfNegative val="0"/>
            <c:bubble3D val="0"/>
            <c:spPr>
              <a:solidFill>
                <a:srgbClr val="BDF9FF"/>
              </a:solidFill>
              <a:ln w="19050">
                <a:solidFill>
                  <a:schemeClr val="lt1"/>
                </a:solidFill>
              </a:ln>
              <a:effectLst/>
            </c:spPr>
            <c:extLst>
              <c:ext xmlns:c16="http://schemas.microsoft.com/office/drawing/2014/chart" uri="{C3380CC4-5D6E-409C-BE32-E72D297353CC}">
                <c16:uniqueId val="{00000015-F214-43C2-B34B-84B1129BEEFC}"/>
              </c:ext>
            </c:extLst>
          </c:dPt>
          <c:dPt>
            <c:idx val="4"/>
            <c:invertIfNegative val="0"/>
            <c:bubble3D val="0"/>
            <c:spPr>
              <a:solidFill>
                <a:srgbClr val="C9ECFF"/>
              </a:solidFill>
              <a:ln w="19050">
                <a:solidFill>
                  <a:schemeClr val="lt1"/>
                </a:solidFill>
              </a:ln>
              <a:effectLst/>
            </c:spPr>
            <c:extLst>
              <c:ext xmlns:c16="http://schemas.microsoft.com/office/drawing/2014/chart" uri="{C3380CC4-5D6E-409C-BE32-E72D297353CC}">
                <c16:uniqueId val="{00000017-F214-43C2-B34B-84B1129BEEFC}"/>
              </c:ext>
            </c:extLst>
          </c:dPt>
          <c:dPt>
            <c:idx val="5"/>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19-F214-43C2-B34B-84B1129BEEFC}"/>
              </c:ext>
            </c:extLst>
          </c:dPt>
          <c:dPt>
            <c:idx val="6"/>
            <c:invertIfNegative val="0"/>
            <c:bubble3D val="0"/>
            <c:spPr>
              <a:solidFill>
                <a:srgbClr val="EFE2DD"/>
              </a:solidFill>
              <a:ln w="19050">
                <a:solidFill>
                  <a:schemeClr val="lt1"/>
                </a:solidFill>
              </a:ln>
              <a:effectLst/>
            </c:spPr>
            <c:extLst>
              <c:ext xmlns:c16="http://schemas.microsoft.com/office/drawing/2014/chart" uri="{C3380CC4-5D6E-409C-BE32-E72D297353CC}">
                <c16:uniqueId val="{0000001B-F214-43C2-B34B-84B1129BEEFC}"/>
              </c:ext>
            </c:extLst>
          </c:dPt>
          <c:cat>
            <c:strRef>
              <c:f>Sheet1!$A$2:$A$8</c:f>
              <c:strCache>
                <c:ptCount val="7"/>
                <c:pt idx="0">
                  <c:v>Organic Search</c:v>
                </c:pt>
                <c:pt idx="1">
                  <c:v>Direct</c:v>
                </c:pt>
                <c:pt idx="2">
                  <c:v>Paid SEM</c:v>
                </c:pt>
                <c:pt idx="3">
                  <c:v>Organic Social</c:v>
                </c:pt>
                <c:pt idx="4">
                  <c:v>Referral</c:v>
                </c:pt>
                <c:pt idx="5">
                  <c:v>Email</c:v>
                </c:pt>
                <c:pt idx="6">
                  <c:v>Unassigned</c:v>
                </c:pt>
              </c:strCache>
            </c:strRef>
          </c:cat>
          <c:val>
            <c:numRef>
              <c:f>Sheet1!$C$2:$C$8</c:f>
              <c:numCache>
                <c:formatCode>General</c:formatCode>
                <c:ptCount val="7"/>
                <c:pt idx="0">
                  <c:v>4905</c:v>
                </c:pt>
                <c:pt idx="1">
                  <c:v>1986</c:v>
                </c:pt>
                <c:pt idx="2">
                  <c:v>1005</c:v>
                </c:pt>
                <c:pt idx="3">
                  <c:v>220</c:v>
                </c:pt>
                <c:pt idx="4">
                  <c:v>308</c:v>
                </c:pt>
                <c:pt idx="5">
                  <c:v>76</c:v>
                </c:pt>
                <c:pt idx="6">
                  <c:v>629</c:v>
                </c:pt>
              </c:numCache>
            </c:numRef>
          </c:val>
          <c:extLst>
            <c:ext xmlns:c16="http://schemas.microsoft.com/office/drawing/2014/chart" uri="{C3380CC4-5D6E-409C-BE32-E72D297353CC}">
              <c16:uniqueId val="{0000001A-499F-459D-944F-DE1F704EEBFB}"/>
            </c:ext>
          </c:extLst>
        </c:ser>
        <c:dLbls>
          <c:showLegendKey val="0"/>
          <c:showVal val="0"/>
          <c:showCatName val="0"/>
          <c:showSerName val="0"/>
          <c:showPercent val="0"/>
          <c:showBubbleSize val="0"/>
        </c:dLbls>
        <c:gapWidth val="100"/>
        <c:axId val="1491107120"/>
        <c:axId val="1491114320"/>
      </c:barChart>
      <c:catAx>
        <c:axId val="1491107120"/>
        <c:scaling>
          <c:orientation val="minMax"/>
        </c:scaling>
        <c:delete val="0"/>
        <c:axPos val="b"/>
        <c:numFmt formatCode="General" sourceLinked="1"/>
        <c:majorTickMark val="out"/>
        <c:minorTickMark val="none"/>
        <c:tickLblPos val="nextTo"/>
        <c:crossAx val="1491114320"/>
        <c:crosses val="autoZero"/>
        <c:auto val="1"/>
        <c:lblAlgn val="ctr"/>
        <c:lblOffset val="100"/>
        <c:noMultiLvlLbl val="0"/>
      </c:catAx>
      <c:valAx>
        <c:axId val="1491114320"/>
        <c:scaling>
          <c:orientation val="minMax"/>
        </c:scaling>
        <c:delete val="0"/>
        <c:axPos val="l"/>
        <c:majorGridlines/>
        <c:numFmt formatCode="General" sourceLinked="1"/>
        <c:majorTickMark val="out"/>
        <c:minorTickMark val="none"/>
        <c:tickLblPos val="nextTo"/>
        <c:crossAx val="1491107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940529881454851E-2"/>
          <c:y val="0.13056614399067293"/>
          <c:w val="0.83547694647912862"/>
          <c:h val="0.64139419312816215"/>
        </c:manualLayout>
      </c:layout>
      <c:barChart>
        <c:barDir val="col"/>
        <c:grouping val="clustered"/>
        <c:varyColors val="0"/>
        <c:ser>
          <c:idx val="0"/>
          <c:order val="0"/>
          <c:tx>
            <c:strRef>
              <c:f>Sheet1!$B$1</c:f>
              <c:strCache>
                <c:ptCount val="1"/>
                <c:pt idx="0">
                  <c:v>Users</c:v>
                </c:pt>
              </c:strCache>
            </c:strRef>
          </c:tx>
          <c:spPr>
            <a:solidFill>
              <a:srgbClr val="9441A3"/>
            </a:solidFill>
            <a:ln w="19050">
              <a:noFill/>
            </a:ln>
            <a:effectLst/>
          </c:spPr>
          <c:invertIfNegative val="0"/>
          <c:cat>
            <c:strRef>
              <c:f>Sheet1!$A$2:$A$11</c:f>
              <c:strCache>
                <c:ptCount val="10"/>
                <c:pt idx="0">
                  <c:v>San Jose          CA</c:v>
                </c:pt>
                <c:pt idx="1">
                  <c:v>(not set) VPN/Proxy</c:v>
                </c:pt>
                <c:pt idx="2">
                  <c:v>San Francisco      CA</c:v>
                </c:pt>
                <c:pt idx="3">
                  <c:v>Los Angeles         CA</c:v>
                </c:pt>
                <c:pt idx="4">
                  <c:v>Santa Clara    CA</c:v>
                </c:pt>
                <c:pt idx="5">
                  <c:v>Ashburn VA AWS Data Center</c:v>
                </c:pt>
                <c:pt idx="6">
                  <c:v>New York NY GCP Data Center</c:v>
                </c:pt>
                <c:pt idx="7">
                  <c:v>Fremont         CA</c:v>
                </c:pt>
                <c:pt idx="8">
                  <c:v>Oakland         CA</c:v>
                </c:pt>
                <c:pt idx="9">
                  <c:v>London     UK</c:v>
                </c:pt>
              </c:strCache>
            </c:strRef>
          </c:cat>
          <c:val>
            <c:numRef>
              <c:f>Sheet1!$B$2:$B$11</c:f>
              <c:numCache>
                <c:formatCode>General</c:formatCode>
                <c:ptCount val="10"/>
                <c:pt idx="0">
                  <c:v>1402</c:v>
                </c:pt>
                <c:pt idx="1">
                  <c:v>824</c:v>
                </c:pt>
                <c:pt idx="2">
                  <c:v>351</c:v>
                </c:pt>
                <c:pt idx="3">
                  <c:v>341</c:v>
                </c:pt>
                <c:pt idx="4">
                  <c:v>105</c:v>
                </c:pt>
                <c:pt idx="5">
                  <c:v>180</c:v>
                </c:pt>
                <c:pt idx="6">
                  <c:v>200</c:v>
                </c:pt>
                <c:pt idx="7">
                  <c:v>132</c:v>
                </c:pt>
                <c:pt idx="8">
                  <c:v>100</c:v>
                </c:pt>
                <c:pt idx="9">
                  <c:v>120</c:v>
                </c:pt>
              </c:numCache>
            </c:numRef>
          </c:val>
          <c:extLst>
            <c:ext xmlns:c16="http://schemas.microsoft.com/office/drawing/2014/chart" uri="{C3380CC4-5D6E-409C-BE32-E72D297353CC}">
              <c16:uniqueId val="{00000000-52EB-4E61-A0C1-07EDEB17B547}"/>
            </c:ext>
          </c:extLst>
        </c:ser>
        <c:ser>
          <c:idx val="2"/>
          <c:order val="2"/>
          <c:tx>
            <c:strRef>
              <c:f>Sheet1!$D$1</c:f>
              <c:strCache>
                <c:ptCount val="1"/>
                <c:pt idx="0">
                  <c:v>Users (Last Year)</c:v>
                </c:pt>
              </c:strCache>
            </c:strRef>
          </c:tx>
          <c:spPr>
            <a:solidFill>
              <a:schemeClr val="accent3"/>
            </a:solidFill>
            <a:ln w="19050">
              <a:solidFill>
                <a:schemeClr val="lt1"/>
              </a:solidFill>
            </a:ln>
            <a:effectLst/>
          </c:spPr>
          <c:invertIfNegative val="0"/>
          <c:cat>
            <c:strRef>
              <c:f>Sheet1!$A$2:$A$11</c:f>
              <c:strCache>
                <c:ptCount val="10"/>
                <c:pt idx="0">
                  <c:v>San Jose          CA</c:v>
                </c:pt>
                <c:pt idx="1">
                  <c:v>(not set) VPN/Proxy</c:v>
                </c:pt>
                <c:pt idx="2">
                  <c:v>San Francisco      CA</c:v>
                </c:pt>
                <c:pt idx="3">
                  <c:v>Los Angeles         CA</c:v>
                </c:pt>
                <c:pt idx="4">
                  <c:v>Santa Clara    CA</c:v>
                </c:pt>
                <c:pt idx="5">
                  <c:v>Ashburn VA AWS Data Center</c:v>
                </c:pt>
                <c:pt idx="6">
                  <c:v>New York NY GCP Data Center</c:v>
                </c:pt>
                <c:pt idx="7">
                  <c:v>Fremont         CA</c:v>
                </c:pt>
                <c:pt idx="8">
                  <c:v>Oakland         CA</c:v>
                </c:pt>
                <c:pt idx="9">
                  <c:v>London     UK</c:v>
                </c:pt>
              </c:strCache>
            </c:strRef>
          </c:cat>
          <c:val>
            <c:numRef>
              <c:f>Sheet1!$D$2:$D$11</c:f>
              <c:numCache>
                <c:formatCode>General</c:formatCode>
                <c:ptCount val="10"/>
                <c:pt idx="0">
                  <c:v>1348</c:v>
                </c:pt>
                <c:pt idx="1">
                  <c:v>956</c:v>
                </c:pt>
                <c:pt idx="2">
                  <c:v>490</c:v>
                </c:pt>
                <c:pt idx="3">
                  <c:v>322</c:v>
                </c:pt>
                <c:pt idx="4">
                  <c:v>74</c:v>
                </c:pt>
                <c:pt idx="5">
                  <c:v>242</c:v>
                </c:pt>
                <c:pt idx="6">
                  <c:v>119</c:v>
                </c:pt>
                <c:pt idx="7">
                  <c:v>136</c:v>
                </c:pt>
                <c:pt idx="8">
                  <c:v>125</c:v>
                </c:pt>
                <c:pt idx="9">
                  <c:v>33</c:v>
                </c:pt>
              </c:numCache>
            </c:numRef>
          </c:val>
          <c:extLst>
            <c:ext xmlns:c16="http://schemas.microsoft.com/office/drawing/2014/chart" uri="{C3380CC4-5D6E-409C-BE32-E72D297353CC}">
              <c16:uniqueId val="{00000000-3E92-4947-B609-66EA49E0A974}"/>
            </c:ext>
          </c:extLst>
        </c:ser>
        <c:dLbls>
          <c:showLegendKey val="0"/>
          <c:showVal val="0"/>
          <c:showCatName val="0"/>
          <c:showSerName val="0"/>
          <c:showPercent val="0"/>
          <c:showBubbleSize val="0"/>
        </c:dLbls>
        <c:gapWidth val="150"/>
        <c:axId val="1642010704"/>
        <c:axId val="1642010224"/>
      </c:barChart>
      <c:lineChart>
        <c:grouping val="standard"/>
        <c:varyColors val="0"/>
        <c:ser>
          <c:idx val="1"/>
          <c:order val="1"/>
          <c:tx>
            <c:strRef>
              <c:f>Sheet1!$C$1</c:f>
              <c:strCache>
                <c:ptCount val="1"/>
                <c:pt idx="0">
                  <c:v>Engagement Rate</c:v>
                </c:pt>
              </c:strCache>
            </c:strRef>
          </c:tx>
          <c:spPr>
            <a:ln w="28575" cap="rnd">
              <a:solidFill>
                <a:srgbClr val="009CAB"/>
              </a:solidFill>
              <a:round/>
            </a:ln>
            <a:effectLst/>
          </c:spPr>
          <c:marker>
            <c:symbol val="none"/>
          </c:marker>
          <c:cat>
            <c:strRef>
              <c:f>Sheet1!$A$2:$A$11</c:f>
              <c:strCache>
                <c:ptCount val="10"/>
                <c:pt idx="0">
                  <c:v>San Jose          CA</c:v>
                </c:pt>
                <c:pt idx="1">
                  <c:v>(not set) VPN/Proxy</c:v>
                </c:pt>
                <c:pt idx="2">
                  <c:v>San Francisco      CA</c:v>
                </c:pt>
                <c:pt idx="3">
                  <c:v>Los Angeles         CA</c:v>
                </c:pt>
                <c:pt idx="4">
                  <c:v>Santa Clara    CA</c:v>
                </c:pt>
                <c:pt idx="5">
                  <c:v>Ashburn VA AWS Data Center</c:v>
                </c:pt>
                <c:pt idx="6">
                  <c:v>New York NY GCP Data Center</c:v>
                </c:pt>
                <c:pt idx="7">
                  <c:v>Fremont         CA</c:v>
                </c:pt>
                <c:pt idx="8">
                  <c:v>Oakland         CA</c:v>
                </c:pt>
                <c:pt idx="9">
                  <c:v>London     UK</c:v>
                </c:pt>
              </c:strCache>
            </c:strRef>
          </c:cat>
          <c:val>
            <c:numRef>
              <c:f>Sheet1!$C$2:$C$11</c:f>
              <c:numCache>
                <c:formatCode>0.00%</c:formatCode>
                <c:ptCount val="10"/>
                <c:pt idx="0">
                  <c:v>0.61822985500000005</c:v>
                </c:pt>
                <c:pt idx="1">
                  <c:v>0.44188376753507003</c:v>
                </c:pt>
                <c:pt idx="2">
                  <c:v>0.66339514563106805</c:v>
                </c:pt>
                <c:pt idx="3">
                  <c:v>0.54444444444443996</c:v>
                </c:pt>
                <c:pt idx="4">
                  <c:v>0.64288421052631495</c:v>
                </c:pt>
                <c:pt idx="5">
                  <c:v>1.902376884E-2</c:v>
                </c:pt>
                <c:pt idx="6">
                  <c:v>4.2587439613526498E-2</c:v>
                </c:pt>
                <c:pt idx="7">
                  <c:v>0.66273926380368098</c:v>
                </c:pt>
                <c:pt idx="8">
                  <c:v>0.68457692307692297</c:v>
                </c:pt>
                <c:pt idx="9">
                  <c:v>0.206349206349206</c:v>
                </c:pt>
              </c:numCache>
            </c:numRef>
          </c:val>
          <c:smooth val="0"/>
          <c:extLst>
            <c:ext xmlns:c16="http://schemas.microsoft.com/office/drawing/2014/chart" uri="{C3380CC4-5D6E-409C-BE32-E72D297353CC}">
              <c16:uniqueId val="{00000000-F69B-43B4-B390-2CC523C6D71E}"/>
            </c:ext>
          </c:extLst>
        </c:ser>
        <c:ser>
          <c:idx val="3"/>
          <c:order val="3"/>
          <c:tx>
            <c:strRef>
              <c:f>Sheet1!$E$1</c:f>
              <c:strCache>
                <c:ptCount val="1"/>
                <c:pt idx="0">
                  <c:v>Engagement Rate (Last Year)</c:v>
                </c:pt>
              </c:strCache>
            </c:strRef>
          </c:tx>
          <c:spPr>
            <a:ln w="28575" cap="rnd">
              <a:solidFill>
                <a:schemeClr val="accent4"/>
              </a:solidFill>
              <a:round/>
            </a:ln>
            <a:effectLst/>
          </c:spPr>
          <c:marker>
            <c:symbol val="none"/>
          </c:marker>
          <c:cat>
            <c:strRef>
              <c:f>Sheet1!$A$2:$A$11</c:f>
              <c:strCache>
                <c:ptCount val="10"/>
                <c:pt idx="0">
                  <c:v>San Jose          CA</c:v>
                </c:pt>
                <c:pt idx="1">
                  <c:v>(not set) VPN/Proxy</c:v>
                </c:pt>
                <c:pt idx="2">
                  <c:v>San Francisco      CA</c:v>
                </c:pt>
                <c:pt idx="3">
                  <c:v>Los Angeles         CA</c:v>
                </c:pt>
                <c:pt idx="4">
                  <c:v>Santa Clara    CA</c:v>
                </c:pt>
                <c:pt idx="5">
                  <c:v>Ashburn VA AWS Data Center</c:v>
                </c:pt>
                <c:pt idx="6">
                  <c:v>New York NY GCP Data Center</c:v>
                </c:pt>
                <c:pt idx="7">
                  <c:v>Fremont         CA</c:v>
                </c:pt>
                <c:pt idx="8">
                  <c:v>Oakland         CA</c:v>
                </c:pt>
                <c:pt idx="9">
                  <c:v>London     UK</c:v>
                </c:pt>
              </c:strCache>
            </c:strRef>
          </c:cat>
          <c:val>
            <c:numRef>
              <c:f>Sheet1!$E$2:$E$11</c:f>
              <c:numCache>
                <c:formatCode>0.00%</c:formatCode>
                <c:ptCount val="10"/>
                <c:pt idx="0">
                  <c:v>0.61685714285714199</c:v>
                </c:pt>
                <c:pt idx="1">
                  <c:v>0.48233256840247102</c:v>
                </c:pt>
                <c:pt idx="2">
                  <c:v>0.58355030621172299</c:v>
                </c:pt>
                <c:pt idx="3">
                  <c:v>0.62080812182741096</c:v>
                </c:pt>
                <c:pt idx="4">
                  <c:v>0.66663157894736802</c:v>
                </c:pt>
                <c:pt idx="5">
                  <c:v>0.104817643979057</c:v>
                </c:pt>
                <c:pt idx="6">
                  <c:v>6.1920143540669798E-2</c:v>
                </c:pt>
                <c:pt idx="7">
                  <c:v>0.61537826086956504</c:v>
                </c:pt>
                <c:pt idx="8">
                  <c:v>0.68200814479637994</c:v>
                </c:pt>
                <c:pt idx="9">
                  <c:v>5.6842105263149997E-3</c:v>
                </c:pt>
              </c:numCache>
            </c:numRef>
          </c:val>
          <c:smooth val="0"/>
          <c:extLst>
            <c:ext xmlns:c16="http://schemas.microsoft.com/office/drawing/2014/chart" uri="{C3380CC4-5D6E-409C-BE32-E72D297353CC}">
              <c16:uniqueId val="{00000001-3E92-4947-B609-66EA49E0A974}"/>
            </c:ext>
          </c:extLst>
        </c:ser>
        <c:dLbls>
          <c:showLegendKey val="0"/>
          <c:showVal val="0"/>
          <c:showCatName val="0"/>
          <c:showSerName val="0"/>
          <c:showPercent val="0"/>
          <c:showBubbleSize val="0"/>
        </c:dLbls>
        <c:marker val="1"/>
        <c:smooth val="0"/>
        <c:axId val="1416570112"/>
        <c:axId val="1416569632"/>
      </c:lineChart>
      <c:catAx>
        <c:axId val="16420107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642010224"/>
        <c:crosses val="autoZero"/>
        <c:auto val="1"/>
        <c:lblAlgn val="ctr"/>
        <c:lblOffset val="100"/>
        <c:noMultiLvlLbl val="0"/>
      </c:catAx>
      <c:valAx>
        <c:axId val="164201022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Users</a:t>
                </a:r>
              </a:p>
            </c:rich>
          </c:tx>
          <c:layout>
            <c:manualLayout>
              <c:xMode val="edge"/>
              <c:yMode val="edge"/>
              <c:x val="8.2049432320264147E-3"/>
              <c:y val="0.4363152950479408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642010704"/>
        <c:crosses val="autoZero"/>
        <c:crossBetween val="between"/>
      </c:valAx>
      <c:valAx>
        <c:axId val="1416569632"/>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Engagement Rate</a:t>
                </a:r>
              </a:p>
            </c:rich>
          </c:tx>
          <c:layout>
            <c:manualLayout>
              <c:xMode val="edge"/>
              <c:yMode val="edge"/>
              <c:x val="0.96972839210028272"/>
              <c:y val="0.3226070092904100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416570112"/>
        <c:crosses val="max"/>
        <c:crossBetween val="between"/>
      </c:valAx>
      <c:catAx>
        <c:axId val="1416570112"/>
        <c:scaling>
          <c:orientation val="minMax"/>
        </c:scaling>
        <c:delete val="1"/>
        <c:axPos val="b"/>
        <c:numFmt formatCode="General" sourceLinked="1"/>
        <c:majorTickMark val="out"/>
        <c:minorTickMark val="none"/>
        <c:tickLblPos val="nextTo"/>
        <c:crossAx val="1416569632"/>
        <c:crosses val="autoZero"/>
        <c:auto val="1"/>
        <c:lblAlgn val="ctr"/>
        <c:lblOffset val="100"/>
        <c:noMultiLvlLbl val="0"/>
      </c:catAx>
      <c:spPr>
        <a:noFill/>
        <a:ln>
          <a:noFill/>
        </a:ln>
        <a:effectLst/>
      </c:spPr>
    </c:plotArea>
    <c:legend>
      <c:legendPos val="b"/>
      <c:layout>
        <c:manualLayout>
          <c:xMode val="edge"/>
          <c:yMode val="edge"/>
          <c:x val="0.20183836281651057"/>
          <c:y val="0.94184794408489914"/>
          <c:w val="0.59632327436697885"/>
          <c:h val="5.505735791254578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05518365875444"/>
          <c:y val="8.5130679563865747E-2"/>
          <c:w val="0.68275363862555682"/>
          <c:h val="0.81954028616916019"/>
        </c:manualLayout>
      </c:layout>
      <c:barChart>
        <c:barDir val="bar"/>
        <c:grouping val="clustered"/>
        <c:varyColors val="0"/>
        <c:ser>
          <c:idx val="1"/>
          <c:order val="0"/>
          <c:tx>
            <c:strRef>
              <c:f>Sheet1!$C$1</c:f>
              <c:strCache>
                <c:ptCount val="1"/>
                <c:pt idx="0">
                  <c:v>Previous Year</c:v>
                </c:pt>
              </c:strCache>
            </c:strRef>
          </c:tx>
          <c:spPr>
            <a:solidFill>
              <a:schemeClr val="accent3"/>
            </a:solidFill>
            <a:ln w="19050">
              <a:solidFill>
                <a:schemeClr val="lt1"/>
              </a:solidFill>
            </a:ln>
            <a:effectLst/>
          </c:spPr>
          <c:invertIfNegative val="0"/>
          <c:cat>
            <c:strRef>
              <c:f>Sheet1!$A$2:$A$11</c:f>
              <c:strCache>
                <c:ptCount val="10"/>
                <c:pt idx="0">
                  <c:v>Chairs</c:v>
                </c:pt>
                <c:pt idx="1">
                  <c:v>Party Rentals - Tents, Tables, Chairs, Decor &amp; More | Call Stuart</c:v>
                </c:pt>
                <c:pt idx="2">
                  <c:v>Table Linen</c:v>
                </c:pt>
                <c:pt idx="3">
                  <c:v>Tables</c:v>
                </c:pt>
                <c:pt idx="4">
                  <c:v>Party Furniture Rental | Indoor, Outdoor | For Parties &amp; Events</c:v>
                </c:pt>
                <c:pt idx="5">
                  <c:v>Buffet and Serving</c:v>
                </c:pt>
                <c:pt idx="6">
                  <c:v>China</c:v>
                </c:pt>
                <c:pt idx="7">
                  <c:v>Portable Bars for Parties and Special Events | Bar Rentals</c:v>
                </c:pt>
                <c:pt idx="8">
                  <c:v>Glassware</c:v>
                </c:pt>
                <c:pt idx="9">
                  <c:v>Search Results - Stuart Event Rentals</c:v>
                </c:pt>
              </c:strCache>
            </c:strRef>
          </c:cat>
          <c:val>
            <c:numRef>
              <c:f>Sheet1!$C$2:$C$11</c:f>
              <c:numCache>
                <c:formatCode>General</c:formatCode>
                <c:ptCount val="10"/>
                <c:pt idx="0">
                  <c:v>5710</c:v>
                </c:pt>
                <c:pt idx="1">
                  <c:v>7032</c:v>
                </c:pt>
                <c:pt idx="2">
                  <c:v>5225</c:v>
                </c:pt>
                <c:pt idx="3">
                  <c:v>4790</c:v>
                </c:pt>
                <c:pt idx="4">
                  <c:v>3471</c:v>
                </c:pt>
                <c:pt idx="5">
                  <c:v>1718</c:v>
                </c:pt>
                <c:pt idx="6">
                  <c:v>2050</c:v>
                </c:pt>
                <c:pt idx="7">
                  <c:v>1445</c:v>
                </c:pt>
                <c:pt idx="8">
                  <c:v>1355</c:v>
                </c:pt>
                <c:pt idx="9">
                  <c:v>684</c:v>
                </c:pt>
              </c:numCache>
            </c:numRef>
          </c:val>
          <c:extLst>
            <c:ext xmlns:c16="http://schemas.microsoft.com/office/drawing/2014/chart" uri="{C3380CC4-5D6E-409C-BE32-E72D297353CC}">
              <c16:uniqueId val="{00000000-355D-40D3-B2CB-F95AF6600E39}"/>
            </c:ext>
          </c:extLst>
        </c:ser>
        <c:ser>
          <c:idx val="2"/>
          <c:order val="1"/>
          <c:tx>
            <c:strRef>
              <c:f>Sheet1!$D$1</c:f>
              <c:strCache>
                <c:ptCount val="1"/>
                <c:pt idx="0">
                  <c:v>Previous Month</c:v>
                </c:pt>
              </c:strCache>
            </c:strRef>
          </c:tx>
          <c:spPr>
            <a:solidFill>
              <a:srgbClr val="D3A5DB"/>
            </a:solidFill>
            <a:ln w="19050">
              <a:solidFill>
                <a:schemeClr val="lt1"/>
              </a:solidFill>
            </a:ln>
            <a:effectLst/>
          </c:spPr>
          <c:invertIfNegative val="0"/>
          <c:cat>
            <c:strRef>
              <c:f>Sheet1!$A$2:$A$11</c:f>
              <c:strCache>
                <c:ptCount val="10"/>
                <c:pt idx="0">
                  <c:v>Chairs</c:v>
                </c:pt>
                <c:pt idx="1">
                  <c:v>Party Rentals - Tents, Tables, Chairs, Decor &amp; More | Call Stuart</c:v>
                </c:pt>
                <c:pt idx="2">
                  <c:v>Table Linen</c:v>
                </c:pt>
                <c:pt idx="3">
                  <c:v>Tables</c:v>
                </c:pt>
                <c:pt idx="4">
                  <c:v>Party Furniture Rental | Indoor, Outdoor | For Parties &amp; Events</c:v>
                </c:pt>
                <c:pt idx="5">
                  <c:v>Buffet and Serving</c:v>
                </c:pt>
                <c:pt idx="6">
                  <c:v>China</c:v>
                </c:pt>
                <c:pt idx="7">
                  <c:v>Portable Bars for Parties and Special Events | Bar Rentals</c:v>
                </c:pt>
                <c:pt idx="8">
                  <c:v>Glassware</c:v>
                </c:pt>
                <c:pt idx="9">
                  <c:v>Search Results - Stuart Event Rentals</c:v>
                </c:pt>
              </c:strCache>
            </c:strRef>
          </c:cat>
          <c:val>
            <c:numRef>
              <c:f>Sheet1!$D$2:$D$11</c:f>
              <c:numCache>
                <c:formatCode>General</c:formatCode>
                <c:ptCount val="10"/>
                <c:pt idx="0">
                  <c:v>7348</c:v>
                </c:pt>
                <c:pt idx="1">
                  <c:v>6917</c:v>
                </c:pt>
                <c:pt idx="2">
                  <c:v>6721</c:v>
                </c:pt>
                <c:pt idx="3">
                  <c:v>6201</c:v>
                </c:pt>
                <c:pt idx="4">
                  <c:v>5019</c:v>
                </c:pt>
                <c:pt idx="5">
                  <c:v>2278</c:v>
                </c:pt>
                <c:pt idx="6">
                  <c:v>2021</c:v>
                </c:pt>
                <c:pt idx="7">
                  <c:v>1777</c:v>
                </c:pt>
                <c:pt idx="8">
                  <c:v>1499</c:v>
                </c:pt>
                <c:pt idx="9">
                  <c:v>1851</c:v>
                </c:pt>
              </c:numCache>
            </c:numRef>
          </c:val>
          <c:extLst>
            <c:ext xmlns:c16="http://schemas.microsoft.com/office/drawing/2014/chart" uri="{C3380CC4-5D6E-409C-BE32-E72D297353CC}">
              <c16:uniqueId val="{00000001-7F3D-427E-BE0F-5B279D9E9267}"/>
            </c:ext>
          </c:extLst>
        </c:ser>
        <c:ser>
          <c:idx val="0"/>
          <c:order val="2"/>
          <c:tx>
            <c:strRef>
              <c:f>Sheet1!$B$1</c:f>
              <c:strCache>
                <c:ptCount val="1"/>
                <c:pt idx="0">
                  <c:v>Views</c:v>
                </c:pt>
              </c:strCache>
            </c:strRef>
          </c:tx>
          <c:spPr>
            <a:solidFill>
              <a:srgbClr val="9441A3"/>
            </a:solidFill>
            <a:ln w="19050">
              <a:noFill/>
            </a:ln>
            <a:effectLst/>
          </c:spPr>
          <c:invertIfNegative val="0"/>
          <c:cat>
            <c:strRef>
              <c:f>Sheet1!$A$2:$A$11</c:f>
              <c:strCache>
                <c:ptCount val="10"/>
                <c:pt idx="0">
                  <c:v>Chairs</c:v>
                </c:pt>
                <c:pt idx="1">
                  <c:v>Party Rentals - Tents, Tables, Chairs, Decor &amp; More | Call Stuart</c:v>
                </c:pt>
                <c:pt idx="2">
                  <c:v>Table Linen</c:v>
                </c:pt>
                <c:pt idx="3">
                  <c:v>Tables</c:v>
                </c:pt>
                <c:pt idx="4">
                  <c:v>Party Furniture Rental | Indoor, Outdoor | For Parties &amp; Events</c:v>
                </c:pt>
                <c:pt idx="5">
                  <c:v>Buffet and Serving</c:v>
                </c:pt>
                <c:pt idx="6">
                  <c:v>China</c:v>
                </c:pt>
                <c:pt idx="7">
                  <c:v>Portable Bars for Parties and Special Events | Bar Rentals</c:v>
                </c:pt>
                <c:pt idx="8">
                  <c:v>Glassware</c:v>
                </c:pt>
                <c:pt idx="9">
                  <c:v>Search Results - Stuart Event Rentals</c:v>
                </c:pt>
              </c:strCache>
            </c:strRef>
          </c:cat>
          <c:val>
            <c:numRef>
              <c:f>Sheet1!$B$2:$B$11</c:f>
              <c:numCache>
                <c:formatCode>General</c:formatCode>
                <c:ptCount val="10"/>
                <c:pt idx="0">
                  <c:v>5439</c:v>
                </c:pt>
                <c:pt idx="1">
                  <c:v>5372</c:v>
                </c:pt>
                <c:pt idx="2">
                  <c:v>5315</c:v>
                </c:pt>
                <c:pt idx="3">
                  <c:v>4163</c:v>
                </c:pt>
                <c:pt idx="4">
                  <c:v>3886</c:v>
                </c:pt>
                <c:pt idx="5">
                  <c:v>1788</c:v>
                </c:pt>
                <c:pt idx="6">
                  <c:v>1705</c:v>
                </c:pt>
                <c:pt idx="7">
                  <c:v>1450</c:v>
                </c:pt>
                <c:pt idx="8">
                  <c:v>1398</c:v>
                </c:pt>
                <c:pt idx="9">
                  <c:v>1356</c:v>
                </c:pt>
              </c:numCache>
            </c:numRef>
          </c:val>
          <c:extLst>
            <c:ext xmlns:c16="http://schemas.microsoft.com/office/drawing/2014/chart" uri="{C3380CC4-5D6E-409C-BE32-E72D297353CC}">
              <c16:uniqueId val="{00000000-EE0D-4B30-B03B-88E44BE0623B}"/>
            </c:ext>
          </c:extLst>
        </c:ser>
        <c:dLbls>
          <c:showLegendKey val="0"/>
          <c:showVal val="0"/>
          <c:showCatName val="0"/>
          <c:showSerName val="0"/>
          <c:showPercent val="0"/>
          <c:showBubbleSize val="0"/>
        </c:dLbls>
        <c:gapWidth val="150"/>
        <c:axId val="1642010704"/>
        <c:axId val="1642010224"/>
      </c:barChart>
      <c:catAx>
        <c:axId val="164201070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642010224"/>
        <c:crosses val="autoZero"/>
        <c:auto val="1"/>
        <c:lblAlgn val="ctr"/>
        <c:lblOffset val="100"/>
        <c:noMultiLvlLbl val="0"/>
      </c:catAx>
      <c:valAx>
        <c:axId val="164201022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642010704"/>
        <c:crosses val="autoZero"/>
        <c:crossBetween val="between"/>
      </c:valAx>
      <c:spPr>
        <a:noFill/>
        <a:ln>
          <a:noFill/>
        </a:ln>
        <a:effectLst/>
      </c:spPr>
    </c:plotArea>
    <c:legend>
      <c:legendPos val="t"/>
      <c:layout>
        <c:manualLayout>
          <c:xMode val="edge"/>
          <c:yMode val="edge"/>
          <c:x val="0.40538335016225624"/>
          <c:y val="1.8149920795705595E-2"/>
          <c:w val="0.28174558703055991"/>
          <c:h val="4.612897305134876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Century Gothic" panose="020B0502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478352500085973"/>
          <c:y val="2.518130755464406E-2"/>
          <c:w val="0.55070637671969969"/>
          <c:h val="0.93708229704286605"/>
        </c:manualLayout>
      </c:layout>
      <c:doughnutChart>
        <c:varyColors val="1"/>
        <c:ser>
          <c:idx val="0"/>
          <c:order val="0"/>
          <c:tx>
            <c:strRef>
              <c:f>Sheet1!$B$1</c:f>
              <c:strCache>
                <c:ptCount val="1"/>
                <c:pt idx="0">
                  <c:v>Traffic Source</c:v>
                </c:pt>
              </c:strCache>
            </c:strRef>
          </c:tx>
          <c:dPt>
            <c:idx val="0"/>
            <c:bubble3D val="0"/>
            <c:spPr>
              <a:solidFill>
                <a:srgbClr val="9441A3"/>
              </a:solidFill>
              <a:ln w="19050">
                <a:solidFill>
                  <a:schemeClr val="lt1"/>
                </a:solidFill>
              </a:ln>
              <a:effectLst/>
            </c:spPr>
            <c:extLst>
              <c:ext xmlns:c16="http://schemas.microsoft.com/office/drawing/2014/chart" uri="{C3380CC4-5D6E-409C-BE32-E72D297353CC}">
                <c16:uniqueId val="{00000001-26EA-4D2A-BB8C-B8E3F8D80E46}"/>
              </c:ext>
            </c:extLst>
          </c:dPt>
          <c:dPt>
            <c:idx val="1"/>
            <c:bubble3D val="0"/>
            <c:spPr>
              <a:solidFill>
                <a:srgbClr val="9AF59F"/>
              </a:solidFill>
              <a:ln w="19050">
                <a:solidFill>
                  <a:schemeClr val="lt1"/>
                </a:solidFill>
              </a:ln>
              <a:effectLst/>
            </c:spPr>
            <c:extLst>
              <c:ext xmlns:c16="http://schemas.microsoft.com/office/drawing/2014/chart" uri="{C3380CC4-5D6E-409C-BE32-E72D297353CC}">
                <c16:uniqueId val="{00000003-26EA-4D2A-BB8C-B8E3F8D80E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6EA-4D2A-BB8C-B8E3F8D80E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6EA-4D2A-BB8C-B8E3F8D80E46}"/>
              </c:ext>
            </c:extLst>
          </c:dPt>
          <c:cat>
            <c:strRef>
              <c:f>Sheet1!$A$2:$A$5</c:f>
              <c:strCache>
                <c:ptCount val="4"/>
                <c:pt idx="0">
                  <c:v>Google|Stuart Event Rentals</c:v>
                </c:pt>
                <c:pt idx="1">
                  <c:v>Edge|Stuart Event Rentals</c:v>
                </c:pt>
                <c:pt idx="2">
                  <c:v>Retargetting</c:v>
                </c:pt>
                <c:pt idx="3">
                  <c:v>Yelp</c:v>
                </c:pt>
              </c:strCache>
            </c:strRef>
          </c:cat>
          <c:val>
            <c:numRef>
              <c:f>Sheet1!$B$2:$B$5</c:f>
              <c:numCache>
                <c:formatCode>#,##0</c:formatCode>
                <c:ptCount val="4"/>
                <c:pt idx="0" formatCode="General">
                  <c:v>1440</c:v>
                </c:pt>
                <c:pt idx="1">
                  <c:v>63</c:v>
                </c:pt>
                <c:pt idx="2" formatCode="General">
                  <c:v>90</c:v>
                </c:pt>
                <c:pt idx="3" formatCode="General">
                  <c:v>509</c:v>
                </c:pt>
              </c:numCache>
            </c:numRef>
          </c:val>
          <c:extLst>
            <c:ext xmlns:c16="http://schemas.microsoft.com/office/drawing/2014/chart" uri="{C3380CC4-5D6E-409C-BE32-E72D297353CC}">
              <c16:uniqueId val="{00000010-26EA-4D2A-BB8C-B8E3F8D80E4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2.4104913902792367E-2"/>
          <c:y val="0"/>
          <c:w val="0.45816786347539057"/>
          <c:h val="0.8868394273581454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568876973929553"/>
          <c:y val="0"/>
          <c:w val="0.74485609185168344"/>
          <c:h val="0.93308492730462411"/>
        </c:manualLayout>
      </c:layout>
      <c:barChart>
        <c:barDir val="bar"/>
        <c:grouping val="clustered"/>
        <c:varyColors val="0"/>
        <c:ser>
          <c:idx val="0"/>
          <c:order val="0"/>
          <c:tx>
            <c:strRef>
              <c:f>Sheet1!$B$1</c:f>
              <c:strCache>
                <c:ptCount val="1"/>
                <c:pt idx="0">
                  <c:v>Calls</c:v>
                </c:pt>
              </c:strCache>
            </c:strRef>
          </c:tx>
          <c:spPr>
            <a:solidFill>
              <a:schemeClr val="accent1"/>
            </a:solidFill>
            <a:ln w="19050">
              <a:solidFill>
                <a:schemeClr val="lt1"/>
              </a:solidFill>
            </a:ln>
            <a:effectLst/>
          </c:spPr>
          <c:invertIfNegative val="0"/>
          <c:dPt>
            <c:idx val="0"/>
            <c:invertIfNegative val="0"/>
            <c:bubble3D val="0"/>
            <c:spPr>
              <a:solidFill>
                <a:srgbClr val="9441A3"/>
              </a:solidFill>
              <a:ln w="19050">
                <a:solidFill>
                  <a:schemeClr val="lt1"/>
                </a:solidFill>
              </a:ln>
              <a:effectLst/>
            </c:spPr>
            <c:extLst>
              <c:ext xmlns:c16="http://schemas.microsoft.com/office/drawing/2014/chart" uri="{C3380CC4-5D6E-409C-BE32-E72D297353CC}">
                <c16:uniqueId val="{00000006-97B5-4DA8-9344-43813CCB5C1E}"/>
              </c:ext>
            </c:extLst>
          </c:dPt>
          <c:dPt>
            <c:idx val="1"/>
            <c:invertIfNegative val="0"/>
            <c:bubble3D val="0"/>
            <c:spPr>
              <a:solidFill>
                <a:srgbClr val="9AF59F"/>
              </a:solidFill>
              <a:ln w="19050">
                <a:solidFill>
                  <a:schemeClr val="lt1"/>
                </a:solidFill>
              </a:ln>
              <a:effectLst/>
            </c:spPr>
            <c:extLst>
              <c:ext xmlns:c16="http://schemas.microsoft.com/office/drawing/2014/chart" uri="{C3380CC4-5D6E-409C-BE32-E72D297353CC}">
                <c16:uniqueId val="{00000001-F1C9-4FE4-B27B-33EE7C359920}"/>
              </c:ext>
            </c:extLst>
          </c:dPt>
          <c:dPt>
            <c:idx val="3"/>
            <c:invertIfNegative val="0"/>
            <c:bubble3D val="0"/>
            <c:spPr>
              <a:solidFill>
                <a:srgbClr val="FFC000"/>
              </a:solidFill>
              <a:ln w="19050">
                <a:solidFill>
                  <a:schemeClr val="lt1"/>
                </a:solidFill>
              </a:ln>
              <a:effectLst/>
            </c:spPr>
            <c:extLst>
              <c:ext xmlns:c16="http://schemas.microsoft.com/office/drawing/2014/chart" uri="{C3380CC4-5D6E-409C-BE32-E72D297353CC}">
                <c16:uniqueId val="{00000005-F1C9-4FE4-B27B-33EE7C359920}"/>
              </c:ext>
            </c:extLst>
          </c:dPt>
          <c:dPt>
            <c:idx val="4"/>
            <c:invertIfNegative val="0"/>
            <c:bubble3D val="0"/>
            <c:spPr>
              <a:solidFill>
                <a:srgbClr val="0070C0"/>
              </a:solidFill>
              <a:ln w="19050">
                <a:solidFill>
                  <a:schemeClr val="lt1"/>
                </a:solidFill>
              </a:ln>
              <a:effectLst/>
            </c:spPr>
            <c:extLst>
              <c:ext xmlns:c16="http://schemas.microsoft.com/office/drawing/2014/chart" uri="{C3380CC4-5D6E-409C-BE32-E72D297353CC}">
                <c16:uniqueId val="{00000009-7CBA-4C87-8DB3-7A2DDDD3F5BF}"/>
              </c:ext>
            </c:extLst>
          </c:dPt>
          <c:cat>
            <c:strRef>
              <c:f>Sheet1!$A$2:$A$6</c:f>
              <c:strCache>
                <c:ptCount val="5"/>
                <c:pt idx="0">
                  <c:v>Google|Stuart Event Rentals</c:v>
                </c:pt>
                <c:pt idx="1">
                  <c:v>Edge|Stuart Event Rentals</c:v>
                </c:pt>
                <c:pt idx="2">
                  <c:v>Retargetting</c:v>
                </c:pt>
                <c:pt idx="3">
                  <c:v>Yelp</c:v>
                </c:pt>
                <c:pt idx="4">
                  <c:v>Dash AI</c:v>
                </c:pt>
              </c:strCache>
            </c:strRef>
          </c:cat>
          <c:val>
            <c:numRef>
              <c:f>Sheet1!$B$2:$B$6</c:f>
              <c:numCache>
                <c:formatCode>0</c:formatCode>
                <c:ptCount val="5"/>
                <c:pt idx="0">
                  <c:v>138</c:v>
                </c:pt>
                <c:pt idx="1">
                  <c:v>2</c:v>
                </c:pt>
                <c:pt idx="3">
                  <c:v>38</c:v>
                </c:pt>
                <c:pt idx="4">
                  <c:v>20</c:v>
                </c:pt>
              </c:numCache>
            </c:numRef>
          </c:val>
          <c:extLst>
            <c:ext xmlns:c16="http://schemas.microsoft.com/office/drawing/2014/chart" uri="{C3380CC4-5D6E-409C-BE32-E72D297353CC}">
              <c16:uniqueId val="{0000000A-F1C9-4FE4-B27B-33EE7C359920}"/>
            </c:ext>
          </c:extLst>
        </c:ser>
        <c:dLbls>
          <c:showLegendKey val="0"/>
          <c:showVal val="0"/>
          <c:showCatName val="0"/>
          <c:showSerName val="0"/>
          <c:showPercent val="0"/>
          <c:showBubbleSize val="0"/>
        </c:dLbls>
        <c:gapWidth val="100"/>
        <c:axId val="1964690432"/>
        <c:axId val="1964696672"/>
      </c:barChart>
      <c:valAx>
        <c:axId val="1964696672"/>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0432"/>
        <c:crosses val="autoZero"/>
        <c:crossBetween val="between"/>
      </c:valAx>
      <c:catAx>
        <c:axId val="19646904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667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030030926363882"/>
          <c:y val="0"/>
          <c:w val="0.74485609185168344"/>
          <c:h val="0.93308492730462411"/>
        </c:manualLayout>
      </c:layout>
      <c:barChart>
        <c:barDir val="bar"/>
        <c:grouping val="clustered"/>
        <c:varyColors val="0"/>
        <c:ser>
          <c:idx val="0"/>
          <c:order val="0"/>
          <c:tx>
            <c:strRef>
              <c:f>Sheet1!$B$1</c:f>
              <c:strCache>
                <c:ptCount val="1"/>
                <c:pt idx="0">
                  <c:v>Forms &amp; Emails</c:v>
                </c:pt>
              </c:strCache>
            </c:strRef>
          </c:tx>
          <c:spPr>
            <a:solidFill>
              <a:schemeClr val="accent1"/>
            </a:solidFill>
            <a:ln w="19050">
              <a:solidFill>
                <a:schemeClr val="lt1"/>
              </a:solidFill>
            </a:ln>
            <a:effectLst/>
          </c:spPr>
          <c:invertIfNegative val="0"/>
          <c:dPt>
            <c:idx val="0"/>
            <c:invertIfNegative val="0"/>
            <c:bubble3D val="0"/>
            <c:spPr>
              <a:solidFill>
                <a:srgbClr val="9441A3"/>
              </a:solidFill>
              <a:ln w="19050">
                <a:solidFill>
                  <a:schemeClr val="lt1"/>
                </a:solidFill>
              </a:ln>
              <a:effectLst/>
            </c:spPr>
            <c:extLst>
              <c:ext xmlns:c16="http://schemas.microsoft.com/office/drawing/2014/chart" uri="{C3380CC4-5D6E-409C-BE32-E72D297353CC}">
                <c16:uniqueId val="{00000006-91CC-4460-8F18-E8DC0ED6AE0F}"/>
              </c:ext>
            </c:extLst>
          </c:dPt>
          <c:dPt>
            <c:idx val="1"/>
            <c:invertIfNegative val="0"/>
            <c:bubble3D val="0"/>
            <c:spPr>
              <a:solidFill>
                <a:srgbClr val="9AF59F"/>
              </a:solidFill>
              <a:ln w="19050">
                <a:solidFill>
                  <a:schemeClr val="lt1"/>
                </a:solidFill>
              </a:ln>
              <a:effectLst/>
            </c:spPr>
            <c:extLst>
              <c:ext xmlns:c16="http://schemas.microsoft.com/office/drawing/2014/chart" uri="{C3380CC4-5D6E-409C-BE32-E72D297353CC}">
                <c16:uniqueId val="{00000001-3431-4379-BFC5-5D832B87B1A2}"/>
              </c:ext>
            </c:extLst>
          </c:dPt>
          <c:dPt>
            <c:idx val="2"/>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3-3431-4379-BFC5-5D832B87B1A2}"/>
              </c:ext>
            </c:extLst>
          </c:dPt>
          <c:dPt>
            <c:idx val="3"/>
            <c:invertIfNegative val="0"/>
            <c:bubble3D val="0"/>
            <c:spPr>
              <a:solidFill>
                <a:srgbClr val="FFC000"/>
              </a:solidFill>
              <a:ln w="19050">
                <a:solidFill>
                  <a:schemeClr val="lt1"/>
                </a:solidFill>
              </a:ln>
              <a:effectLst/>
            </c:spPr>
            <c:extLst>
              <c:ext xmlns:c16="http://schemas.microsoft.com/office/drawing/2014/chart" uri="{C3380CC4-5D6E-409C-BE32-E72D297353CC}">
                <c16:uniqueId val="{00000005-3431-4379-BFC5-5D832B87B1A2}"/>
              </c:ext>
            </c:extLst>
          </c:dPt>
          <c:cat>
            <c:strRef>
              <c:f>Sheet1!$A$2:$A$5</c:f>
              <c:strCache>
                <c:ptCount val="4"/>
                <c:pt idx="0">
                  <c:v>Google|Stuart Event Rentals</c:v>
                </c:pt>
                <c:pt idx="1">
                  <c:v>Edge|Stuart Event Rentals</c:v>
                </c:pt>
                <c:pt idx="2">
                  <c:v>Retargetting</c:v>
                </c:pt>
                <c:pt idx="3">
                  <c:v>Yelp</c:v>
                </c:pt>
              </c:strCache>
            </c:strRef>
          </c:cat>
          <c:val>
            <c:numRef>
              <c:f>Sheet1!$B$2:$B$5</c:f>
              <c:numCache>
                <c:formatCode>0</c:formatCode>
                <c:ptCount val="4"/>
                <c:pt idx="0">
                  <c:v>103</c:v>
                </c:pt>
                <c:pt idx="1">
                  <c:v>0</c:v>
                </c:pt>
                <c:pt idx="2">
                  <c:v>0</c:v>
                </c:pt>
                <c:pt idx="3">
                  <c:v>431</c:v>
                </c:pt>
              </c:numCache>
            </c:numRef>
          </c:val>
          <c:extLst>
            <c:ext xmlns:c16="http://schemas.microsoft.com/office/drawing/2014/chart" uri="{C3380CC4-5D6E-409C-BE32-E72D297353CC}">
              <c16:uniqueId val="{00000006-3431-4379-BFC5-5D832B87B1A2}"/>
            </c:ext>
          </c:extLst>
        </c:ser>
        <c:dLbls>
          <c:showLegendKey val="0"/>
          <c:showVal val="0"/>
          <c:showCatName val="0"/>
          <c:showSerName val="0"/>
          <c:showPercent val="0"/>
          <c:showBubbleSize val="0"/>
        </c:dLbls>
        <c:gapWidth val="100"/>
        <c:axId val="1964690432"/>
        <c:axId val="1964696672"/>
      </c:barChart>
      <c:valAx>
        <c:axId val="1964696672"/>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0432"/>
        <c:crosses val="autoZero"/>
        <c:crossBetween val="between"/>
      </c:valAx>
      <c:catAx>
        <c:axId val="19646904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196469667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Users</c:v>
                </c:pt>
              </c:strCache>
            </c:strRef>
          </c:tx>
          <c:spPr>
            <a:solidFill>
              <a:srgbClr val="9441A3"/>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12420</c:v>
                </c:pt>
                <c:pt idx="1">
                  <c:v>13111</c:v>
                </c:pt>
                <c:pt idx="2">
                  <c:v>13093</c:v>
                </c:pt>
                <c:pt idx="3">
                  <c:v>11333</c:v>
                </c:pt>
                <c:pt idx="4">
                  <c:v>12907</c:v>
                </c:pt>
                <c:pt idx="5">
                  <c:v>13822</c:v>
                </c:pt>
                <c:pt idx="6">
                  <c:v>12507</c:v>
                </c:pt>
                <c:pt idx="7">
                  <c:v>11475</c:v>
                </c:pt>
                <c:pt idx="8">
                  <c:v>8641</c:v>
                </c:pt>
              </c:numCache>
            </c:numRef>
          </c:val>
          <c:extLst>
            <c:ext xmlns:c16="http://schemas.microsoft.com/office/drawing/2014/chart" uri="{C3380CC4-5D6E-409C-BE32-E72D297353CC}">
              <c16:uniqueId val="{00000000-35CE-4126-847B-055982A7994F}"/>
            </c:ext>
          </c:extLst>
        </c:ser>
        <c:ser>
          <c:idx val="1"/>
          <c:order val="1"/>
          <c:tx>
            <c:strRef>
              <c:f>Sheet1!$C$1</c:f>
              <c:strCache>
                <c:ptCount val="1"/>
                <c:pt idx="0">
                  <c:v>Returning Users</c:v>
                </c:pt>
              </c:strCache>
            </c:strRef>
          </c:tx>
          <c:spPr>
            <a:solidFill>
              <a:srgbClr val="009CAB"/>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General</c:formatCode>
                <c:ptCount val="12"/>
                <c:pt idx="0">
                  <c:v>6490</c:v>
                </c:pt>
                <c:pt idx="1">
                  <c:v>7252</c:v>
                </c:pt>
                <c:pt idx="2">
                  <c:v>5340</c:v>
                </c:pt>
                <c:pt idx="3">
                  <c:v>4854</c:v>
                </c:pt>
                <c:pt idx="4">
                  <c:v>5111</c:v>
                </c:pt>
                <c:pt idx="5">
                  <c:v>5251</c:v>
                </c:pt>
                <c:pt idx="6">
                  <c:v>4658</c:v>
                </c:pt>
                <c:pt idx="7">
                  <c:v>5607</c:v>
                </c:pt>
                <c:pt idx="8">
                  <c:v>1673</c:v>
                </c:pt>
              </c:numCache>
            </c:numRef>
          </c:val>
          <c:extLst>
            <c:ext xmlns:c16="http://schemas.microsoft.com/office/drawing/2014/chart" uri="{C3380CC4-5D6E-409C-BE32-E72D297353CC}">
              <c16:uniqueId val="{00000001-35CE-4126-847B-055982A7994F}"/>
            </c:ext>
          </c:extLst>
        </c:ser>
        <c:dLbls>
          <c:showLegendKey val="0"/>
          <c:showVal val="0"/>
          <c:showCatName val="0"/>
          <c:showSerName val="0"/>
          <c:showPercent val="0"/>
          <c:showBubbleSize val="0"/>
        </c:dLbls>
        <c:gapWidth val="150"/>
        <c:axId val="610824736"/>
        <c:axId val="610825216"/>
      </c:barChart>
      <c:lineChart>
        <c:grouping val="standard"/>
        <c:varyColors val="0"/>
        <c:ser>
          <c:idx val="2"/>
          <c:order val="2"/>
          <c:tx>
            <c:strRef>
              <c:f>Sheet1!$D$1</c:f>
              <c:strCache>
                <c:ptCount val="1"/>
                <c:pt idx="0">
                  <c:v>Total Users (Last Year)</c:v>
                </c:pt>
              </c:strCache>
            </c:strRef>
          </c:tx>
          <c:spPr>
            <a:ln w="28575" cap="rnd">
              <a:solidFill>
                <a:schemeClr val="accent1"/>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Sheet1!$D$2:$D$13</c:f>
              <c:numCache>
                <c:formatCode>General</c:formatCode>
                <c:ptCount val="12"/>
                <c:pt idx="0">
                  <c:v>14775</c:v>
                </c:pt>
                <c:pt idx="1">
                  <c:v>15374</c:v>
                </c:pt>
                <c:pt idx="2">
                  <c:v>14271</c:v>
                </c:pt>
                <c:pt idx="3">
                  <c:v>13250</c:v>
                </c:pt>
                <c:pt idx="4">
                  <c:v>13165</c:v>
                </c:pt>
                <c:pt idx="5">
                  <c:v>12189</c:v>
                </c:pt>
                <c:pt idx="6">
                  <c:v>11373</c:v>
                </c:pt>
                <c:pt idx="7">
                  <c:v>11055</c:v>
                </c:pt>
                <c:pt idx="8">
                  <c:v>9044</c:v>
                </c:pt>
                <c:pt idx="9">
                  <c:v>11134</c:v>
                </c:pt>
                <c:pt idx="10">
                  <c:v>10239</c:v>
                </c:pt>
                <c:pt idx="11">
                  <c:v>11854</c:v>
                </c:pt>
              </c:numCache>
            </c:numRef>
          </c:val>
          <c:smooth val="0"/>
          <c:extLst>
            <c:ext xmlns:c16="http://schemas.microsoft.com/office/drawing/2014/chart" uri="{C3380CC4-5D6E-409C-BE32-E72D297353CC}">
              <c16:uniqueId val="{00000002-35CE-4126-847B-055982A7994F}"/>
            </c:ext>
          </c:extLst>
        </c:ser>
        <c:ser>
          <c:idx val="3"/>
          <c:order val="3"/>
          <c:tx>
            <c:strRef>
              <c:f>Sheet1!$E$1</c:f>
              <c:strCache>
                <c:ptCount val="1"/>
                <c:pt idx="0">
                  <c:v>Returning Users (Last Year)</c:v>
                </c:pt>
              </c:strCache>
            </c:strRef>
          </c:tx>
          <c:spPr>
            <a:ln w="28575" cap="rnd">
              <a:solidFill>
                <a:schemeClr val="accent4"/>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Sheet1!$E$2:$E$13</c:f>
              <c:numCache>
                <c:formatCode>General</c:formatCode>
                <c:ptCount val="12"/>
                <c:pt idx="0">
                  <c:v>5649</c:v>
                </c:pt>
                <c:pt idx="1">
                  <c:v>6344</c:v>
                </c:pt>
                <c:pt idx="2">
                  <c:v>5309</c:v>
                </c:pt>
                <c:pt idx="3">
                  <c:v>5539</c:v>
                </c:pt>
                <c:pt idx="4">
                  <c:v>6215</c:v>
                </c:pt>
                <c:pt idx="5">
                  <c:v>5743</c:v>
                </c:pt>
                <c:pt idx="6">
                  <c:v>5006</c:v>
                </c:pt>
                <c:pt idx="7">
                  <c:v>4688</c:v>
                </c:pt>
                <c:pt idx="8">
                  <c:v>1517</c:v>
                </c:pt>
                <c:pt idx="9">
                  <c:v>4038</c:v>
                </c:pt>
                <c:pt idx="10">
                  <c:v>4060</c:v>
                </c:pt>
                <c:pt idx="11">
                  <c:v>4706</c:v>
                </c:pt>
              </c:numCache>
            </c:numRef>
          </c:val>
          <c:smooth val="0"/>
          <c:extLst>
            <c:ext xmlns:c16="http://schemas.microsoft.com/office/drawing/2014/chart" uri="{C3380CC4-5D6E-409C-BE32-E72D297353CC}">
              <c16:uniqueId val="{00000003-35CE-4126-847B-055982A7994F}"/>
            </c:ext>
          </c:extLst>
        </c:ser>
        <c:dLbls>
          <c:showLegendKey val="0"/>
          <c:showVal val="0"/>
          <c:showCatName val="0"/>
          <c:showSerName val="0"/>
          <c:showPercent val="0"/>
          <c:showBubbleSize val="0"/>
        </c:dLbls>
        <c:marker val="1"/>
        <c:smooth val="0"/>
        <c:axId val="610824736"/>
        <c:axId val="61082521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Impressions</c:v>
                </c:pt>
              </c:strCache>
            </c:strRef>
          </c:tx>
          <c:spPr>
            <a:solidFill>
              <a:srgbClr val="90D8FF"/>
            </a:solidFill>
            <a:ln>
              <a:noFill/>
            </a:ln>
            <a:effectLst/>
          </c:spPr>
          <c:invertIfNegative val="0"/>
          <c:cat>
            <c:strRef>
              <c:f>Sheet1!$A$2:$A$13</c:f>
              <c:strCache>
                <c:ptCount val="12"/>
                <c:pt idx="0">
                  <c:v>Apr FY25</c:v>
                </c:pt>
                <c:pt idx="1">
                  <c:v>May FY25</c:v>
                </c:pt>
                <c:pt idx="2">
                  <c:v>Jun FY25</c:v>
                </c:pt>
                <c:pt idx="3">
                  <c:v>Jul FY25</c:v>
                </c:pt>
                <c:pt idx="4">
                  <c:v>Aug FY25</c:v>
                </c:pt>
                <c:pt idx="5">
                  <c:v>Sep FY25</c:v>
                </c:pt>
                <c:pt idx="6">
                  <c:v>Oct FY25</c:v>
                </c:pt>
                <c:pt idx="7">
                  <c:v>Nov FY25</c:v>
                </c:pt>
                <c:pt idx="8">
                  <c:v>Dec FY25</c:v>
                </c:pt>
                <c:pt idx="9">
                  <c:v>Jan FY25</c:v>
                </c:pt>
                <c:pt idx="10">
                  <c:v>Feb FY25</c:v>
                </c:pt>
                <c:pt idx="11">
                  <c:v>Mar FY25</c:v>
                </c:pt>
              </c:strCache>
            </c:strRef>
          </c:cat>
          <c:val>
            <c:numRef>
              <c:f>Sheet1!$B$2:$B$13</c:f>
              <c:numCache>
                <c:formatCode>General</c:formatCode>
                <c:ptCount val="12"/>
                <c:pt idx="0">
                  <c:v>322</c:v>
                </c:pt>
                <c:pt idx="1">
                  <c:v>148</c:v>
                </c:pt>
                <c:pt idx="2">
                  <c:v>350</c:v>
                </c:pt>
                <c:pt idx="3">
                  <c:v>334</c:v>
                </c:pt>
                <c:pt idx="4">
                  <c:v>40</c:v>
                </c:pt>
                <c:pt idx="5">
                  <c:v>1140</c:v>
                </c:pt>
                <c:pt idx="6">
                  <c:v>968</c:v>
                </c:pt>
                <c:pt idx="7">
                  <c:v>1086</c:v>
                </c:pt>
                <c:pt idx="8">
                  <c:v>1016</c:v>
                </c:pt>
              </c:numCache>
            </c:numRef>
          </c:val>
          <c:extLst>
            <c:ext xmlns:c16="http://schemas.microsoft.com/office/drawing/2014/chart" uri="{C3380CC4-5D6E-409C-BE32-E72D297353CC}">
              <c16:uniqueId val="{00000000-8CAC-4F2C-9DF5-6D1250D7E3C9}"/>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Total Engagements</c:v>
                </c:pt>
              </c:strCache>
            </c:strRef>
          </c:tx>
          <c:spPr>
            <a:ln w="28575" cap="rnd">
              <a:solidFill>
                <a:srgbClr val="009CAB"/>
              </a:solidFill>
              <a:round/>
            </a:ln>
            <a:effectLst/>
          </c:spPr>
          <c:marker>
            <c:symbol val="none"/>
          </c:marker>
          <c:cat>
            <c:strRef>
              <c:f>Sheet1!$A$2:$A$13</c:f>
              <c:strCache>
                <c:ptCount val="12"/>
                <c:pt idx="0">
                  <c:v>Apr FY25</c:v>
                </c:pt>
                <c:pt idx="1">
                  <c:v>May FY25</c:v>
                </c:pt>
                <c:pt idx="2">
                  <c:v>Jun FY25</c:v>
                </c:pt>
                <c:pt idx="3">
                  <c:v>Jul FY25</c:v>
                </c:pt>
                <c:pt idx="4">
                  <c:v>Aug FY25</c:v>
                </c:pt>
                <c:pt idx="5">
                  <c:v>Sep FY25</c:v>
                </c:pt>
                <c:pt idx="6">
                  <c:v>Oct FY25</c:v>
                </c:pt>
                <c:pt idx="7">
                  <c:v>Nov FY25</c:v>
                </c:pt>
                <c:pt idx="8">
                  <c:v>Dec FY25</c:v>
                </c:pt>
                <c:pt idx="9">
                  <c:v>Jan FY25</c:v>
                </c:pt>
                <c:pt idx="10">
                  <c:v>Feb FY25</c:v>
                </c:pt>
                <c:pt idx="11">
                  <c:v>Mar FY25</c:v>
                </c:pt>
              </c:strCache>
            </c:strRef>
          </c:cat>
          <c:val>
            <c:numRef>
              <c:f>Sheet1!$C$2:$C$13</c:f>
              <c:numCache>
                <c:formatCode>General</c:formatCode>
                <c:ptCount val="12"/>
                <c:pt idx="0">
                  <c:v>22</c:v>
                </c:pt>
                <c:pt idx="1">
                  <c:v>4</c:v>
                </c:pt>
                <c:pt idx="2">
                  <c:v>11</c:v>
                </c:pt>
                <c:pt idx="3">
                  <c:v>59</c:v>
                </c:pt>
                <c:pt idx="4">
                  <c:v>0</c:v>
                </c:pt>
                <c:pt idx="5">
                  <c:v>105</c:v>
                </c:pt>
                <c:pt idx="6">
                  <c:v>123</c:v>
                </c:pt>
                <c:pt idx="7">
                  <c:v>162</c:v>
                </c:pt>
                <c:pt idx="8">
                  <c:v>140</c:v>
                </c:pt>
              </c:numCache>
            </c:numRef>
          </c:val>
          <c:smooth val="0"/>
          <c:extLst>
            <c:ext xmlns:c16="http://schemas.microsoft.com/office/drawing/2014/chart" uri="{C3380CC4-5D6E-409C-BE32-E72D297353CC}">
              <c16:uniqueId val="{00000001-8CAC-4F2C-9DF5-6D1250D7E3C9}"/>
            </c:ext>
          </c:extLst>
        </c:ser>
        <c:dLbls>
          <c:showLegendKey val="0"/>
          <c:showVal val="0"/>
          <c:showCatName val="0"/>
          <c:showSerName val="0"/>
          <c:showPercent val="0"/>
          <c:showBubbleSize val="0"/>
        </c:dLbls>
        <c:marker val="1"/>
        <c:smooth val="0"/>
        <c:axId val="89873536"/>
        <c:axId val="8987449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Total Impressions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valAx>
        <c:axId val="89874496"/>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Total Engagements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89873536"/>
        <c:crosses val="max"/>
        <c:crossBetween val="between"/>
      </c:valAx>
      <c:catAx>
        <c:axId val="89873536"/>
        <c:scaling>
          <c:orientation val="minMax"/>
        </c:scaling>
        <c:delete val="1"/>
        <c:axPos val="b"/>
        <c:numFmt formatCode="General" sourceLinked="1"/>
        <c:majorTickMark val="out"/>
        <c:minorTickMark val="none"/>
        <c:tickLblPos val="nextTo"/>
        <c:crossAx val="898744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Followers Gained</c:v>
                </c:pt>
              </c:strCache>
            </c:strRef>
          </c:tx>
          <c:spPr>
            <a:solidFill>
              <a:srgbClr val="90D8FF"/>
            </a:solidFill>
            <a:ln>
              <a:noFill/>
            </a:ln>
            <a:effectLst/>
          </c:spPr>
          <c:invertIfNegative val="0"/>
          <c:cat>
            <c:strRef>
              <c:f>Sheet1!$A$2:$A$13</c:f>
              <c:strCache>
                <c:ptCount val="12"/>
                <c:pt idx="0">
                  <c:v>Apr FY25</c:v>
                </c:pt>
                <c:pt idx="1">
                  <c:v>May FY25</c:v>
                </c:pt>
                <c:pt idx="2">
                  <c:v>Jun FY25</c:v>
                </c:pt>
                <c:pt idx="3">
                  <c:v>Jul FY25</c:v>
                </c:pt>
                <c:pt idx="4">
                  <c:v>Aug FY25</c:v>
                </c:pt>
                <c:pt idx="5">
                  <c:v>Sep FY25</c:v>
                </c:pt>
                <c:pt idx="6">
                  <c:v>Oct FY25</c:v>
                </c:pt>
                <c:pt idx="7">
                  <c:v>Nov FY25</c:v>
                </c:pt>
                <c:pt idx="8">
                  <c:v>Dec FY25</c:v>
                </c:pt>
                <c:pt idx="9">
                  <c:v>Jan FY25</c:v>
                </c:pt>
                <c:pt idx="10">
                  <c:v>Feb FY25</c:v>
                </c:pt>
                <c:pt idx="11">
                  <c:v>Mar FY25</c:v>
                </c:pt>
              </c:strCache>
            </c:strRef>
          </c:cat>
          <c:val>
            <c:numRef>
              <c:f>Sheet1!$B$2:$B$13</c:f>
              <c:numCache>
                <c:formatCode>General</c:formatCode>
                <c:ptCount val="12"/>
                <c:pt idx="0">
                  <c:v>3</c:v>
                </c:pt>
                <c:pt idx="1">
                  <c:v>3</c:v>
                </c:pt>
                <c:pt idx="2">
                  <c:v>4</c:v>
                </c:pt>
                <c:pt idx="3">
                  <c:v>2</c:v>
                </c:pt>
                <c:pt idx="4">
                  <c:v>9</c:v>
                </c:pt>
                <c:pt idx="5">
                  <c:v>11</c:v>
                </c:pt>
                <c:pt idx="6">
                  <c:v>10</c:v>
                </c:pt>
                <c:pt idx="7">
                  <c:v>17</c:v>
                </c:pt>
                <c:pt idx="8">
                  <c:v>8</c:v>
                </c:pt>
              </c:numCache>
            </c:numRef>
          </c:val>
          <c:extLst>
            <c:ext xmlns:c16="http://schemas.microsoft.com/office/drawing/2014/chart" uri="{C3380CC4-5D6E-409C-BE32-E72D297353CC}">
              <c16:uniqueId val="{00000000-C786-44E8-BF32-CF28F87626A6}"/>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Total Followers</c:v>
                </c:pt>
              </c:strCache>
            </c:strRef>
          </c:tx>
          <c:spPr>
            <a:ln w="28575" cap="rnd">
              <a:solidFill>
                <a:srgbClr val="009CAB"/>
              </a:solidFill>
              <a:round/>
            </a:ln>
            <a:effectLst/>
          </c:spPr>
          <c:marker>
            <c:symbol val="none"/>
          </c:marker>
          <c:cat>
            <c:strRef>
              <c:f>Sheet1!$A$2:$A$13</c:f>
              <c:strCache>
                <c:ptCount val="12"/>
                <c:pt idx="0">
                  <c:v>Apr FY25</c:v>
                </c:pt>
                <c:pt idx="1">
                  <c:v>May FY25</c:v>
                </c:pt>
                <c:pt idx="2">
                  <c:v>Jun FY25</c:v>
                </c:pt>
                <c:pt idx="3">
                  <c:v>Jul FY25</c:v>
                </c:pt>
                <c:pt idx="4">
                  <c:v>Aug FY25</c:v>
                </c:pt>
                <c:pt idx="5">
                  <c:v>Sep FY25</c:v>
                </c:pt>
                <c:pt idx="6">
                  <c:v>Oct FY25</c:v>
                </c:pt>
                <c:pt idx="7">
                  <c:v>Nov FY25</c:v>
                </c:pt>
                <c:pt idx="8">
                  <c:v>Dec FY25</c:v>
                </c:pt>
                <c:pt idx="9">
                  <c:v>Jan FY25</c:v>
                </c:pt>
                <c:pt idx="10">
                  <c:v>Feb FY25</c:v>
                </c:pt>
                <c:pt idx="11">
                  <c:v>Mar FY25</c:v>
                </c:pt>
              </c:strCache>
            </c:strRef>
          </c:cat>
          <c:val>
            <c:numRef>
              <c:f>Sheet1!$C$2:$C$13</c:f>
              <c:numCache>
                <c:formatCode>General</c:formatCode>
                <c:ptCount val="12"/>
                <c:pt idx="0">
                  <c:v>892</c:v>
                </c:pt>
                <c:pt idx="1">
                  <c:v>895</c:v>
                </c:pt>
                <c:pt idx="2">
                  <c:v>899</c:v>
                </c:pt>
                <c:pt idx="3">
                  <c:v>901</c:v>
                </c:pt>
                <c:pt idx="4">
                  <c:v>910</c:v>
                </c:pt>
                <c:pt idx="5">
                  <c:v>921</c:v>
                </c:pt>
                <c:pt idx="6">
                  <c:v>931</c:v>
                </c:pt>
                <c:pt idx="7">
                  <c:v>942</c:v>
                </c:pt>
                <c:pt idx="8">
                  <c:v>950</c:v>
                </c:pt>
              </c:numCache>
            </c:numRef>
          </c:val>
          <c:smooth val="0"/>
          <c:extLst>
            <c:ext xmlns:c16="http://schemas.microsoft.com/office/drawing/2014/chart" uri="{C3380CC4-5D6E-409C-BE32-E72D297353CC}">
              <c16:uniqueId val="{00000001-C786-44E8-BF32-CF28F87626A6}"/>
            </c:ext>
          </c:extLst>
        </c:ser>
        <c:dLbls>
          <c:showLegendKey val="0"/>
          <c:showVal val="0"/>
          <c:showCatName val="0"/>
          <c:showSerName val="0"/>
          <c:showPercent val="0"/>
          <c:showBubbleSize val="0"/>
        </c:dLbls>
        <c:marker val="1"/>
        <c:smooth val="0"/>
        <c:axId val="89873536"/>
        <c:axId val="8987449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Followers Gained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valAx>
        <c:axId val="89874496"/>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Total Followers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89873536"/>
        <c:crosses val="max"/>
        <c:crossBetween val="between"/>
      </c:valAx>
      <c:catAx>
        <c:axId val="89873536"/>
        <c:scaling>
          <c:orientation val="minMax"/>
        </c:scaling>
        <c:delete val="1"/>
        <c:axPos val="b"/>
        <c:numFmt formatCode="General" sourceLinked="1"/>
        <c:majorTickMark val="out"/>
        <c:minorTickMark val="none"/>
        <c:tickLblPos val="nextTo"/>
        <c:crossAx val="898744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Engagement Rate</c:v>
                </c:pt>
              </c:strCache>
            </c:strRef>
          </c:tx>
          <c:spPr>
            <a:ln w="28575" cap="rnd">
              <a:solidFill>
                <a:srgbClr val="90D8FF"/>
              </a:solidFill>
              <a:round/>
            </a:ln>
            <a:effectLst/>
          </c:spPr>
          <c:marker>
            <c:symbol val="none"/>
          </c:marker>
          <c:cat>
            <c:strRef>
              <c:f>Sheet1!$A$2:$A$14</c:f>
              <c:strCache>
                <c:ptCount val="13"/>
                <c:pt idx="0">
                  <c:v>Apr FY24</c:v>
                </c:pt>
                <c:pt idx="1">
                  <c:v>May FY24</c:v>
                </c:pt>
                <c:pt idx="2">
                  <c:v>Jun FY24</c:v>
                </c:pt>
                <c:pt idx="3">
                  <c:v>Jul FY24</c:v>
                </c:pt>
                <c:pt idx="4">
                  <c:v>Aug FY24</c:v>
                </c:pt>
                <c:pt idx="5">
                  <c:v>Sep FY24</c:v>
                </c:pt>
                <c:pt idx="6">
                  <c:v>Oct FY24</c:v>
                </c:pt>
                <c:pt idx="7">
                  <c:v>Nov FY24</c:v>
                </c:pt>
                <c:pt idx="8">
                  <c:v>Dec FY24</c:v>
                </c:pt>
                <c:pt idx="9">
                  <c:v>Jan FY24</c:v>
                </c:pt>
                <c:pt idx="10">
                  <c:v>Feb FY24</c:v>
                </c:pt>
                <c:pt idx="11">
                  <c:v>Mar FY24</c:v>
                </c:pt>
                <c:pt idx="12">
                  <c:v>Apr FY25</c:v>
                </c:pt>
              </c:strCache>
            </c:strRef>
          </c:cat>
          <c:val>
            <c:numRef>
              <c:f>Sheet1!$B$2:$B$14</c:f>
              <c:numCache>
                <c:formatCode>0.00%</c:formatCode>
                <c:ptCount val="13"/>
                <c:pt idx="0">
                  <c:v>6.8322981366459631E-2</c:v>
                </c:pt>
                <c:pt idx="1">
                  <c:v>2.7027027027027029E-2</c:v>
                </c:pt>
                <c:pt idx="2">
                  <c:v>3.1428571428571431E-2</c:v>
                </c:pt>
                <c:pt idx="3">
                  <c:v>0.17664670658682635</c:v>
                </c:pt>
                <c:pt idx="4">
                  <c:v>0</c:v>
                </c:pt>
                <c:pt idx="5">
                  <c:v>9.2105263157894732E-2</c:v>
                </c:pt>
                <c:pt idx="6">
                  <c:v>0.12706611570247933</c:v>
                </c:pt>
                <c:pt idx="7">
                  <c:v>0.14917127071823205</c:v>
                </c:pt>
                <c:pt idx="8">
                  <c:v>0.124</c:v>
                </c:pt>
              </c:numCache>
            </c:numRef>
          </c:val>
          <c:smooth val="0"/>
          <c:extLst>
            <c:ext xmlns:c16="http://schemas.microsoft.com/office/drawing/2014/chart" uri="{C3380CC4-5D6E-409C-BE32-E72D297353CC}">
              <c16:uniqueId val="{00000000-1282-47AB-9333-067F6B985AC2}"/>
            </c:ext>
          </c:extLst>
        </c:ser>
        <c:ser>
          <c:idx val="1"/>
          <c:order val="1"/>
          <c:tx>
            <c:strRef>
              <c:f>Sheet1!#REF!</c:f>
              <c:strCache>
                <c:ptCount val="1"/>
                <c:pt idx="0">
                  <c:v>#REF!</c:v>
                </c:pt>
              </c:strCache>
            </c:strRef>
          </c:tx>
          <c:spPr>
            <a:ln w="28575" cap="rnd">
              <a:solidFill>
                <a:schemeClr val="accent2"/>
              </a:solidFill>
              <a:round/>
            </a:ln>
            <a:effectLst/>
          </c:spPr>
          <c:marker>
            <c:symbol val="none"/>
          </c:marker>
          <c:cat>
            <c:strRef>
              <c:f>Sheet1!$A$2:$A$14</c:f>
              <c:strCache>
                <c:ptCount val="13"/>
                <c:pt idx="0">
                  <c:v>Apr FY24</c:v>
                </c:pt>
                <c:pt idx="1">
                  <c:v>May FY24</c:v>
                </c:pt>
                <c:pt idx="2">
                  <c:v>Jun FY24</c:v>
                </c:pt>
                <c:pt idx="3">
                  <c:v>Jul FY24</c:v>
                </c:pt>
                <c:pt idx="4">
                  <c:v>Aug FY24</c:v>
                </c:pt>
                <c:pt idx="5">
                  <c:v>Sep FY24</c:v>
                </c:pt>
                <c:pt idx="6">
                  <c:v>Oct FY24</c:v>
                </c:pt>
                <c:pt idx="7">
                  <c:v>Nov FY24</c:v>
                </c:pt>
                <c:pt idx="8">
                  <c:v>Dec FY24</c:v>
                </c:pt>
                <c:pt idx="9">
                  <c:v>Jan FY24</c:v>
                </c:pt>
                <c:pt idx="10">
                  <c:v>Feb FY24</c:v>
                </c:pt>
                <c:pt idx="11">
                  <c:v>Mar FY24</c:v>
                </c:pt>
                <c:pt idx="12">
                  <c:v>Apr FY25</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1-1282-47AB-9333-067F6B985AC2}"/>
            </c:ext>
          </c:extLst>
        </c:ser>
        <c:dLbls>
          <c:showLegendKey val="0"/>
          <c:showVal val="0"/>
          <c:showCatName val="0"/>
          <c:showSerName val="0"/>
          <c:showPercent val="0"/>
          <c:showBubbleSize val="0"/>
        </c:dLbls>
        <c:smooth val="0"/>
        <c:axId val="610824736"/>
        <c:axId val="61082521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Post</c:v>
                </c:pt>
              </c:strCache>
            </c:strRef>
          </c:tx>
          <c:spPr>
            <a:solidFill>
              <a:srgbClr val="90D8FF"/>
            </a:solidFill>
            <a:ln>
              <a:noFill/>
            </a:ln>
            <a:effectLst/>
          </c:spPr>
          <c:invertIfNegative val="0"/>
          <c:cat>
            <c:strRef>
              <c:f>Sheet1!$A$2:$A$13</c:f>
              <c:strCache>
                <c:ptCount val="12"/>
                <c:pt idx="0">
                  <c:v>Apr FY25</c:v>
                </c:pt>
                <c:pt idx="1">
                  <c:v>May FY25</c:v>
                </c:pt>
                <c:pt idx="2">
                  <c:v>Jun FY25</c:v>
                </c:pt>
                <c:pt idx="3">
                  <c:v>Jul FY25</c:v>
                </c:pt>
                <c:pt idx="4">
                  <c:v>Aug FY25</c:v>
                </c:pt>
                <c:pt idx="5">
                  <c:v>Sep FY25</c:v>
                </c:pt>
                <c:pt idx="6">
                  <c:v>Oct FY25</c:v>
                </c:pt>
                <c:pt idx="7">
                  <c:v>Nov FY25</c:v>
                </c:pt>
                <c:pt idx="8">
                  <c:v>Dec FY25</c:v>
                </c:pt>
                <c:pt idx="9">
                  <c:v>Jan FY25</c:v>
                </c:pt>
                <c:pt idx="10">
                  <c:v>Feb FY25</c:v>
                </c:pt>
                <c:pt idx="11">
                  <c:v>Mar FY25</c:v>
                </c:pt>
              </c:strCache>
            </c:strRef>
          </c:cat>
          <c:val>
            <c:numRef>
              <c:f>Sheet1!$B$2:$B$13</c:f>
              <c:numCache>
                <c:formatCode>General</c:formatCode>
                <c:ptCount val="12"/>
                <c:pt idx="0">
                  <c:v>0</c:v>
                </c:pt>
                <c:pt idx="1">
                  <c:v>1</c:v>
                </c:pt>
                <c:pt idx="2">
                  <c:v>0</c:v>
                </c:pt>
                <c:pt idx="3">
                  <c:v>1</c:v>
                </c:pt>
                <c:pt idx="4">
                  <c:v>0</c:v>
                </c:pt>
                <c:pt idx="5">
                  <c:v>16</c:v>
                </c:pt>
                <c:pt idx="6">
                  <c:v>16</c:v>
                </c:pt>
                <c:pt idx="7">
                  <c:v>15</c:v>
                </c:pt>
                <c:pt idx="8">
                  <c:v>16</c:v>
                </c:pt>
              </c:numCache>
            </c:numRef>
          </c:val>
          <c:extLst>
            <c:ext xmlns:c16="http://schemas.microsoft.com/office/drawing/2014/chart" uri="{C3380CC4-5D6E-409C-BE32-E72D297353CC}">
              <c16:uniqueId val="{00000000-FE5D-4DE4-BB16-59117ABF7700}"/>
            </c:ext>
          </c:extLst>
        </c:ser>
        <c:dLbls>
          <c:showLegendKey val="0"/>
          <c:showVal val="0"/>
          <c:showCatName val="0"/>
          <c:showSerName val="0"/>
          <c:showPercent val="0"/>
          <c:showBubbleSize val="0"/>
        </c:dLbls>
        <c:gapWidth val="150"/>
        <c:axId val="610824736"/>
        <c:axId val="610825216"/>
      </c:bar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687649160595605"/>
          <c:y val="2.6861883386994429E-2"/>
          <c:w val="0.50829825921284255"/>
          <c:h val="0.83389321050034082"/>
        </c:manualLayout>
      </c:layout>
      <c:barChart>
        <c:barDir val="bar"/>
        <c:grouping val="clustered"/>
        <c:varyColors val="0"/>
        <c:ser>
          <c:idx val="0"/>
          <c:order val="0"/>
          <c:tx>
            <c:strRef>
              <c:f>Sheet1!$B$1</c:f>
              <c:strCache>
                <c:ptCount val="1"/>
                <c:pt idx="0">
                  <c:v>Follower Location</c:v>
                </c:pt>
              </c:strCache>
            </c:strRef>
          </c:tx>
          <c:spPr>
            <a:solidFill>
              <a:srgbClr val="D8B8AC"/>
            </a:solidFill>
            <a:ln>
              <a:noFill/>
            </a:ln>
            <a:effectLst/>
          </c:spPr>
          <c:invertIfNegative val="0"/>
          <c:cat>
            <c:strRef>
              <c:f>Sheet1!$A$2:$A$11</c:f>
              <c:strCache>
                <c:ptCount val="10"/>
                <c:pt idx="0">
                  <c:v>San Francisco Bay Area</c:v>
                </c:pt>
                <c:pt idx="1">
                  <c:v>Los Angeles Metropolitan Area</c:v>
                </c:pt>
                <c:pt idx="2">
                  <c:v>Guangzhou-Foshan Metropolitan Area, China</c:v>
                </c:pt>
                <c:pt idx="3">
                  <c:v>New York City Metropolitan Area </c:v>
                </c:pt>
                <c:pt idx="4">
                  <c:v>Miami-Fort Lauderdale Area</c:v>
                </c:pt>
                <c:pt idx="5">
                  <c:v>Atlanta Metropolitan Area</c:v>
                </c:pt>
                <c:pt idx="6">
                  <c:v>Greater Milwaukee</c:v>
                </c:pt>
                <c:pt idx="7">
                  <c:v>Greater Chicago Area</c:v>
                </c:pt>
                <c:pt idx="8">
                  <c:v>Greater Houston</c:v>
                </c:pt>
                <c:pt idx="9">
                  <c:v>Greater Boston</c:v>
                </c:pt>
              </c:strCache>
            </c:strRef>
          </c:cat>
          <c:val>
            <c:numRef>
              <c:f>Sheet1!$B$2:$B$11</c:f>
              <c:numCache>
                <c:formatCode>General</c:formatCode>
                <c:ptCount val="10"/>
                <c:pt idx="0">
                  <c:v>10</c:v>
                </c:pt>
                <c:pt idx="1">
                  <c:v>10</c:v>
                </c:pt>
                <c:pt idx="2">
                  <c:v>5.3</c:v>
                </c:pt>
                <c:pt idx="3">
                  <c:v>5</c:v>
                </c:pt>
                <c:pt idx="4">
                  <c:v>5</c:v>
                </c:pt>
                <c:pt idx="5">
                  <c:v>4</c:v>
                </c:pt>
                <c:pt idx="6">
                  <c:v>3</c:v>
                </c:pt>
                <c:pt idx="7">
                  <c:v>3</c:v>
                </c:pt>
                <c:pt idx="8">
                  <c:v>3</c:v>
                </c:pt>
                <c:pt idx="9">
                  <c:v>3</c:v>
                </c:pt>
              </c:numCache>
            </c:numRef>
          </c:val>
          <c:extLst>
            <c:ext xmlns:c16="http://schemas.microsoft.com/office/drawing/2014/chart" uri="{C3380CC4-5D6E-409C-BE32-E72D297353CC}">
              <c16:uniqueId val="{00000000-AAC5-4211-9AEF-6737E66A9DEC}"/>
            </c:ext>
          </c:extLst>
        </c:ser>
        <c:dLbls>
          <c:showLegendKey val="0"/>
          <c:showVal val="0"/>
          <c:showCatName val="0"/>
          <c:showSerName val="0"/>
          <c:showPercent val="0"/>
          <c:showBubbleSize val="0"/>
        </c:dLbls>
        <c:gapWidth val="150"/>
        <c:axId val="610824736"/>
        <c:axId val="610825216"/>
      </c:barChart>
      <c:catAx>
        <c:axId val="6108247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Follower Industry</c:v>
                </c:pt>
              </c:strCache>
            </c:strRef>
          </c:tx>
          <c:spPr>
            <a:solidFill>
              <a:srgbClr val="D8B8AC"/>
            </a:solidFill>
            <a:ln>
              <a:noFill/>
            </a:ln>
            <a:effectLst/>
          </c:spPr>
          <c:invertIfNegative val="0"/>
          <c:cat>
            <c:strRef>
              <c:f>Sheet1!$A$2:$A$11</c:f>
              <c:strCache>
                <c:ptCount val="10"/>
                <c:pt idx="0">
                  <c:v>Computers and Electronics Manufacturing</c:v>
                </c:pt>
                <c:pt idx="1">
                  <c:v>International Trade and Development</c:v>
                </c:pt>
                <c:pt idx="2">
                  <c:v>IT Services and IT Consulting</c:v>
                </c:pt>
                <c:pt idx="3">
                  <c:v>Textile Manufacturing</c:v>
                </c:pt>
                <c:pt idx="4">
                  <c:v>Manufacturing</c:v>
                </c:pt>
                <c:pt idx="5">
                  <c:v>Hospitality</c:v>
                </c:pt>
                <c:pt idx="6">
                  <c:v>Furniture and Home Furnishings Manufacturing</c:v>
                </c:pt>
                <c:pt idx="7">
                  <c:v>Construction</c:v>
                </c:pt>
                <c:pt idx="8">
                  <c:v>Consumer Goods Rental</c:v>
                </c:pt>
                <c:pt idx="9">
                  <c:v>Event Servies</c:v>
                </c:pt>
              </c:strCache>
            </c:strRef>
          </c:cat>
          <c:val>
            <c:numRef>
              <c:f>Sheet1!$B$2:$B$11</c:f>
              <c:numCache>
                <c:formatCode>General</c:formatCode>
                <c:ptCount val="10"/>
                <c:pt idx="0">
                  <c:v>3</c:v>
                </c:pt>
                <c:pt idx="1">
                  <c:v>3</c:v>
                </c:pt>
                <c:pt idx="2">
                  <c:v>3</c:v>
                </c:pt>
                <c:pt idx="3">
                  <c:v>5</c:v>
                </c:pt>
                <c:pt idx="4">
                  <c:v>5</c:v>
                </c:pt>
                <c:pt idx="5">
                  <c:v>6</c:v>
                </c:pt>
                <c:pt idx="6">
                  <c:v>7</c:v>
                </c:pt>
                <c:pt idx="7">
                  <c:v>8</c:v>
                </c:pt>
                <c:pt idx="8">
                  <c:v>10</c:v>
                </c:pt>
                <c:pt idx="9">
                  <c:v>11</c:v>
                </c:pt>
              </c:numCache>
            </c:numRef>
          </c:val>
          <c:extLst>
            <c:ext xmlns:c16="http://schemas.microsoft.com/office/drawing/2014/chart" uri="{C3380CC4-5D6E-409C-BE32-E72D297353CC}">
              <c16:uniqueId val="{00000000-A31D-41B6-8276-7120CF588202}"/>
            </c:ext>
          </c:extLst>
        </c:ser>
        <c:dLbls>
          <c:showLegendKey val="0"/>
          <c:showVal val="0"/>
          <c:showCatName val="0"/>
          <c:showSerName val="0"/>
          <c:showPercent val="0"/>
          <c:showBubbleSize val="0"/>
        </c:dLbls>
        <c:gapWidth val="150"/>
        <c:axId val="610824736"/>
        <c:axId val="610825216"/>
      </c:barChart>
      <c:catAx>
        <c:axId val="610824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417475001388478E-2"/>
          <c:y val="6.4537916372350054E-2"/>
          <c:w val="0.90347090920652395"/>
          <c:h val="0.64988711639323138"/>
        </c:manualLayout>
      </c:layout>
      <c:barChart>
        <c:barDir val="col"/>
        <c:grouping val="stacked"/>
        <c:varyColors val="0"/>
        <c:ser>
          <c:idx val="0"/>
          <c:order val="0"/>
          <c:tx>
            <c:strRef>
              <c:f>Sheet1!$B$1</c:f>
              <c:strCache>
                <c:ptCount val="1"/>
                <c:pt idx="0">
                  <c:v>Total Post</c:v>
                </c:pt>
              </c:strCache>
            </c:strRef>
          </c:tx>
          <c:spPr>
            <a:solidFill>
              <a:srgbClr val="9AF59F"/>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18</c:v>
                </c:pt>
                <c:pt idx="1">
                  <c:v>24</c:v>
                </c:pt>
                <c:pt idx="2">
                  <c:v>21</c:v>
                </c:pt>
                <c:pt idx="3">
                  <c:v>23</c:v>
                </c:pt>
                <c:pt idx="4">
                  <c:v>23</c:v>
                </c:pt>
                <c:pt idx="5">
                  <c:v>20</c:v>
                </c:pt>
                <c:pt idx="6">
                  <c:v>26</c:v>
                </c:pt>
                <c:pt idx="7">
                  <c:v>27</c:v>
                </c:pt>
                <c:pt idx="8">
                  <c:v>26</c:v>
                </c:pt>
              </c:numCache>
            </c:numRef>
          </c:val>
          <c:extLst>
            <c:ext xmlns:c16="http://schemas.microsoft.com/office/drawing/2014/chart" uri="{C3380CC4-5D6E-409C-BE32-E72D297353CC}">
              <c16:uniqueId val="{00000000-D178-4396-BB41-5144456A518B}"/>
            </c:ext>
          </c:extLst>
        </c:ser>
        <c:dLbls>
          <c:showLegendKey val="0"/>
          <c:showVal val="0"/>
          <c:showCatName val="0"/>
          <c:showSerName val="0"/>
          <c:showPercent val="0"/>
          <c:showBubbleSize val="0"/>
        </c:dLbls>
        <c:gapWidth val="150"/>
        <c:overlap val="100"/>
        <c:axId val="610824736"/>
        <c:axId val="610825216"/>
      </c:bar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Followers Gained</c:v>
                </c:pt>
              </c:strCache>
            </c:strRef>
          </c:tx>
          <c:spPr>
            <a:solidFill>
              <a:srgbClr val="9AF59F"/>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2</c:v>
                </c:pt>
                <c:pt idx="1">
                  <c:v>10</c:v>
                </c:pt>
                <c:pt idx="2">
                  <c:v>5</c:v>
                </c:pt>
                <c:pt idx="3">
                  <c:v>12</c:v>
                </c:pt>
                <c:pt idx="4">
                  <c:v>7</c:v>
                </c:pt>
                <c:pt idx="5">
                  <c:v>30</c:v>
                </c:pt>
                <c:pt idx="6">
                  <c:v>13</c:v>
                </c:pt>
                <c:pt idx="7">
                  <c:v>6</c:v>
                </c:pt>
                <c:pt idx="8">
                  <c:v>10</c:v>
                </c:pt>
              </c:numCache>
            </c:numRef>
          </c:val>
          <c:extLst>
            <c:ext xmlns:c16="http://schemas.microsoft.com/office/drawing/2014/chart" uri="{C3380CC4-5D6E-409C-BE32-E72D297353CC}">
              <c16:uniqueId val="{00000000-A6B0-4F2D-95C0-4DC4B9BB560C}"/>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Total Followers</c:v>
                </c:pt>
              </c:strCache>
            </c:strRef>
          </c:tx>
          <c:spPr>
            <a:ln w="28575" cap="rnd">
              <a:solidFill>
                <a:srgbClr val="9441A3"/>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General</c:formatCode>
                <c:ptCount val="12"/>
                <c:pt idx="0">
                  <c:v>3189</c:v>
                </c:pt>
                <c:pt idx="1">
                  <c:v>3197</c:v>
                </c:pt>
                <c:pt idx="2">
                  <c:v>3201</c:v>
                </c:pt>
                <c:pt idx="3">
                  <c:v>3213</c:v>
                </c:pt>
                <c:pt idx="4">
                  <c:v>3221</c:v>
                </c:pt>
                <c:pt idx="5">
                  <c:v>3253</c:v>
                </c:pt>
                <c:pt idx="6">
                  <c:v>3266</c:v>
                </c:pt>
                <c:pt idx="7">
                  <c:v>3272</c:v>
                </c:pt>
                <c:pt idx="8">
                  <c:v>3282</c:v>
                </c:pt>
              </c:numCache>
            </c:numRef>
          </c:val>
          <c:smooth val="0"/>
          <c:extLst>
            <c:ext xmlns:c16="http://schemas.microsoft.com/office/drawing/2014/chart" uri="{C3380CC4-5D6E-409C-BE32-E72D297353CC}">
              <c16:uniqueId val="{00000001-A6B0-4F2D-95C0-4DC4B9BB560C}"/>
            </c:ext>
          </c:extLst>
        </c:ser>
        <c:dLbls>
          <c:showLegendKey val="0"/>
          <c:showVal val="0"/>
          <c:showCatName val="0"/>
          <c:showSerName val="0"/>
          <c:showPercent val="0"/>
          <c:showBubbleSize val="0"/>
        </c:dLbls>
        <c:marker val="1"/>
        <c:smooth val="0"/>
        <c:axId val="89873536"/>
        <c:axId val="8987449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valAx>
        <c:axId val="8987449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89873536"/>
        <c:crosses val="max"/>
        <c:crossBetween val="between"/>
      </c:valAx>
      <c:catAx>
        <c:axId val="89873536"/>
        <c:scaling>
          <c:orientation val="minMax"/>
        </c:scaling>
        <c:delete val="1"/>
        <c:axPos val="b"/>
        <c:numFmt formatCode="General" sourceLinked="1"/>
        <c:majorTickMark val="out"/>
        <c:minorTickMark val="none"/>
        <c:tickLblPos val="nextTo"/>
        <c:crossAx val="898744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8915708617971"/>
          <c:y val="5.2803749759195495E-2"/>
          <c:w val="0.77964799508036664"/>
          <c:h val="0.64988711639323138"/>
        </c:manualLayout>
      </c:layout>
      <c:barChart>
        <c:barDir val="col"/>
        <c:grouping val="clustered"/>
        <c:varyColors val="0"/>
        <c:ser>
          <c:idx val="0"/>
          <c:order val="0"/>
          <c:tx>
            <c:strRef>
              <c:f>Sheet1!$B$1</c:f>
              <c:strCache>
                <c:ptCount val="1"/>
                <c:pt idx="0">
                  <c:v>Total Impressions</c:v>
                </c:pt>
              </c:strCache>
            </c:strRef>
          </c:tx>
          <c:spPr>
            <a:solidFill>
              <a:srgbClr val="9AF59F"/>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5535</c:v>
                </c:pt>
                <c:pt idx="1">
                  <c:v>3880</c:v>
                </c:pt>
                <c:pt idx="2">
                  <c:v>2816</c:v>
                </c:pt>
                <c:pt idx="3">
                  <c:v>3604</c:v>
                </c:pt>
                <c:pt idx="4">
                  <c:v>2907</c:v>
                </c:pt>
                <c:pt idx="5">
                  <c:v>3209</c:v>
                </c:pt>
                <c:pt idx="6">
                  <c:v>3630</c:v>
                </c:pt>
                <c:pt idx="7">
                  <c:v>3895</c:v>
                </c:pt>
                <c:pt idx="8">
                  <c:v>4350</c:v>
                </c:pt>
              </c:numCache>
            </c:numRef>
          </c:val>
          <c:extLst>
            <c:ext xmlns:c16="http://schemas.microsoft.com/office/drawing/2014/chart" uri="{C3380CC4-5D6E-409C-BE32-E72D297353CC}">
              <c16:uniqueId val="{00000000-DE62-4637-9719-DCAD6DAD44FB}"/>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Engagement Rate</c:v>
                </c:pt>
              </c:strCache>
            </c:strRef>
          </c:tx>
          <c:spPr>
            <a:ln w="28575" cap="rnd">
              <a:solidFill>
                <a:srgbClr val="9441A3"/>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0.00%</c:formatCode>
                <c:ptCount val="12"/>
                <c:pt idx="0">
                  <c:v>4.4299999999999999E-2</c:v>
                </c:pt>
                <c:pt idx="1">
                  <c:v>5.7599999999999998E-2</c:v>
                </c:pt>
                <c:pt idx="2" formatCode="0%">
                  <c:v>1.7000000000000001E-2</c:v>
                </c:pt>
                <c:pt idx="3" formatCode="0%">
                  <c:v>0.05</c:v>
                </c:pt>
                <c:pt idx="4">
                  <c:v>5.5800000000000002E-2</c:v>
                </c:pt>
                <c:pt idx="5">
                  <c:v>4.2299999999999997E-2</c:v>
                </c:pt>
                <c:pt idx="6">
                  <c:v>3.7999999999999999E-2</c:v>
                </c:pt>
                <c:pt idx="7">
                  <c:v>3.7900000000000003E-2</c:v>
                </c:pt>
                <c:pt idx="8">
                  <c:v>3.5099999999999999E-2</c:v>
                </c:pt>
              </c:numCache>
            </c:numRef>
          </c:val>
          <c:smooth val="0"/>
          <c:extLst>
            <c:ext xmlns:c16="http://schemas.microsoft.com/office/drawing/2014/chart" uri="{C3380CC4-5D6E-409C-BE32-E72D297353CC}">
              <c16:uniqueId val="{00000001-DE62-4637-9719-DCAD6DAD44FB}"/>
            </c:ext>
          </c:extLst>
        </c:ser>
        <c:dLbls>
          <c:showLegendKey val="0"/>
          <c:showVal val="0"/>
          <c:showCatName val="0"/>
          <c:showSerName val="0"/>
          <c:showPercent val="0"/>
          <c:showBubbleSize val="0"/>
        </c:dLbls>
        <c:marker val="1"/>
        <c:smooth val="0"/>
        <c:axId val="89873536"/>
        <c:axId val="8987449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valAx>
        <c:axId val="89874496"/>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89873536"/>
        <c:crosses val="max"/>
        <c:crossBetween val="between"/>
      </c:valAx>
      <c:catAx>
        <c:axId val="89873536"/>
        <c:scaling>
          <c:orientation val="minMax"/>
        </c:scaling>
        <c:delete val="1"/>
        <c:axPos val="b"/>
        <c:numFmt formatCode="General" sourceLinked="1"/>
        <c:majorTickMark val="out"/>
        <c:minorTickMark val="none"/>
        <c:tickLblPos val="nextTo"/>
        <c:crossAx val="898744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Followers Reached</c:v>
                </c:pt>
              </c:strCache>
            </c:strRef>
          </c:tx>
          <c:spPr>
            <a:solidFill>
              <a:srgbClr val="9AF59F"/>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663</c:v>
                </c:pt>
                <c:pt idx="1">
                  <c:v>556</c:v>
                </c:pt>
                <c:pt idx="2">
                  <c:v>422</c:v>
                </c:pt>
                <c:pt idx="3">
                  <c:v>548</c:v>
                </c:pt>
                <c:pt idx="4">
                  <c:v>488</c:v>
                </c:pt>
                <c:pt idx="5">
                  <c:v>475</c:v>
                </c:pt>
                <c:pt idx="6">
                  <c:v>502</c:v>
                </c:pt>
                <c:pt idx="7">
                  <c:v>489</c:v>
                </c:pt>
                <c:pt idx="8">
                  <c:v>479</c:v>
                </c:pt>
              </c:numCache>
            </c:numRef>
          </c:val>
          <c:extLst>
            <c:ext xmlns:c16="http://schemas.microsoft.com/office/drawing/2014/chart" uri="{C3380CC4-5D6E-409C-BE32-E72D297353CC}">
              <c16:uniqueId val="{00000000-0DA0-47C3-8C11-0CA98CE8E7D0}"/>
            </c:ext>
          </c:extLst>
        </c:ser>
        <c:ser>
          <c:idx val="1"/>
          <c:order val="1"/>
          <c:tx>
            <c:strRef>
              <c:f>Sheet1!$C$1</c:f>
              <c:strCache>
                <c:ptCount val="1"/>
                <c:pt idx="0">
                  <c:v>Non-Followers Reached</c:v>
                </c:pt>
              </c:strCache>
            </c:strRef>
          </c:tx>
          <c:spPr>
            <a:solidFill>
              <a:srgbClr val="9441A3"/>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General</c:formatCode>
                <c:ptCount val="12"/>
                <c:pt idx="0">
                  <c:v>256</c:v>
                </c:pt>
                <c:pt idx="1">
                  <c:v>230</c:v>
                </c:pt>
                <c:pt idx="2">
                  <c:v>226</c:v>
                </c:pt>
                <c:pt idx="3">
                  <c:v>342</c:v>
                </c:pt>
                <c:pt idx="4">
                  <c:v>398</c:v>
                </c:pt>
                <c:pt idx="5">
                  <c:v>347</c:v>
                </c:pt>
                <c:pt idx="6">
                  <c:v>340</c:v>
                </c:pt>
                <c:pt idx="7">
                  <c:v>352</c:v>
                </c:pt>
                <c:pt idx="8">
                  <c:v>346</c:v>
                </c:pt>
              </c:numCache>
            </c:numRef>
          </c:val>
          <c:extLst>
            <c:ext xmlns:c16="http://schemas.microsoft.com/office/drawing/2014/chart" uri="{C3380CC4-5D6E-409C-BE32-E72D297353CC}">
              <c16:uniqueId val="{00000001-0DA0-47C3-8C11-0CA98CE8E7D0}"/>
            </c:ext>
          </c:extLst>
        </c:ser>
        <c:dLbls>
          <c:showLegendKey val="0"/>
          <c:showVal val="0"/>
          <c:showCatName val="0"/>
          <c:showSerName val="0"/>
          <c:showPercent val="0"/>
          <c:showBubbleSize val="0"/>
        </c:dLbls>
        <c:gapWidth val="150"/>
        <c:overlap val="100"/>
        <c:axId val="610824736"/>
        <c:axId val="610825216"/>
      </c:bar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Sessions</c:v>
                </c:pt>
              </c:strCache>
            </c:strRef>
          </c:tx>
          <c:spPr>
            <a:solidFill>
              <a:srgbClr val="9441A3"/>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General</c:formatCode>
                <c:ptCount val="12"/>
                <c:pt idx="0">
                  <c:v>18301</c:v>
                </c:pt>
                <c:pt idx="1">
                  <c:v>19645</c:v>
                </c:pt>
                <c:pt idx="2">
                  <c:v>17779</c:v>
                </c:pt>
                <c:pt idx="3">
                  <c:v>15616</c:v>
                </c:pt>
                <c:pt idx="4">
                  <c:v>18767</c:v>
                </c:pt>
                <c:pt idx="5">
                  <c:v>19911</c:v>
                </c:pt>
                <c:pt idx="6">
                  <c:v>17567</c:v>
                </c:pt>
                <c:pt idx="7">
                  <c:v>16515</c:v>
                </c:pt>
                <c:pt idx="8">
                  <c:v>12656</c:v>
                </c:pt>
              </c:numCache>
            </c:numRef>
          </c:val>
          <c:extLst>
            <c:ext xmlns:c16="http://schemas.microsoft.com/office/drawing/2014/chart" uri="{C3380CC4-5D6E-409C-BE32-E72D297353CC}">
              <c16:uniqueId val="{00000000-934A-4D3D-A7CF-F2CB6116ACD7}"/>
            </c:ext>
          </c:extLst>
        </c:ser>
        <c:dLbls>
          <c:showLegendKey val="0"/>
          <c:showVal val="0"/>
          <c:showCatName val="0"/>
          <c:showSerName val="0"/>
          <c:showPercent val="0"/>
          <c:showBubbleSize val="0"/>
        </c:dLbls>
        <c:gapWidth val="150"/>
        <c:axId val="610824736"/>
        <c:axId val="610825216"/>
      </c:barChart>
      <c:lineChart>
        <c:grouping val="stacked"/>
        <c:varyColors val="0"/>
        <c:ser>
          <c:idx val="1"/>
          <c:order val="1"/>
          <c:tx>
            <c:strRef>
              <c:f>Sheet1!$C$1</c:f>
              <c:strCache>
                <c:ptCount val="1"/>
                <c:pt idx="0">
                  <c:v>Total Sessions (Last Year)</c:v>
                </c:pt>
              </c:strCache>
            </c:strRef>
          </c:tx>
          <c:spPr>
            <a:ln w="28575" cap="rnd">
              <a:solidFill>
                <a:schemeClr val="accent2"/>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General</c:formatCode>
                <c:ptCount val="12"/>
                <c:pt idx="0">
                  <c:v>21442</c:v>
                </c:pt>
                <c:pt idx="1">
                  <c:v>23027</c:v>
                </c:pt>
                <c:pt idx="2">
                  <c:v>20013</c:v>
                </c:pt>
                <c:pt idx="3">
                  <c:v>19584</c:v>
                </c:pt>
                <c:pt idx="4">
                  <c:v>20142</c:v>
                </c:pt>
                <c:pt idx="5">
                  <c:v>18226</c:v>
                </c:pt>
                <c:pt idx="6">
                  <c:v>17317</c:v>
                </c:pt>
                <c:pt idx="7">
                  <c:v>16488</c:v>
                </c:pt>
                <c:pt idx="8">
                  <c:v>12837</c:v>
                </c:pt>
                <c:pt idx="9">
                  <c:v>16096</c:v>
                </c:pt>
                <c:pt idx="10">
                  <c:v>14775</c:v>
                </c:pt>
                <c:pt idx="11">
                  <c:v>16830</c:v>
                </c:pt>
              </c:numCache>
            </c:numRef>
          </c:val>
          <c:smooth val="0"/>
          <c:extLst>
            <c:ext xmlns:c16="http://schemas.microsoft.com/office/drawing/2014/chart" uri="{C3380CC4-5D6E-409C-BE32-E72D297353CC}">
              <c16:uniqueId val="{00000001-934A-4D3D-A7CF-F2CB6116ACD7}"/>
            </c:ext>
          </c:extLst>
        </c:ser>
        <c:dLbls>
          <c:showLegendKey val="0"/>
          <c:showVal val="0"/>
          <c:showCatName val="0"/>
          <c:showSerName val="0"/>
          <c:showPercent val="0"/>
          <c:showBubbleSize val="0"/>
        </c:dLbls>
        <c:marker val="1"/>
        <c:smooth val="0"/>
        <c:axId val="610824736"/>
        <c:axId val="61082521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Engagement Rate</c:v>
                </c:pt>
              </c:strCache>
            </c:strRef>
          </c:tx>
          <c:spPr>
            <a:solidFill>
              <a:srgbClr val="9441A3"/>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0.00%</c:formatCode>
                <c:ptCount val="12"/>
                <c:pt idx="0">
                  <c:v>0.59370000000000001</c:v>
                </c:pt>
                <c:pt idx="1">
                  <c:v>0.60680000000000001</c:v>
                </c:pt>
                <c:pt idx="2">
                  <c:v>0.51590000000000003</c:v>
                </c:pt>
                <c:pt idx="3">
                  <c:v>0.49890000000000001</c:v>
                </c:pt>
                <c:pt idx="4">
                  <c:v>0.48459999999999998</c:v>
                </c:pt>
                <c:pt idx="5">
                  <c:v>0.496</c:v>
                </c:pt>
                <c:pt idx="6">
                  <c:v>0.48949999999999999</c:v>
                </c:pt>
                <c:pt idx="7">
                  <c:v>0.49519999999999997</c:v>
                </c:pt>
                <c:pt idx="8">
                  <c:v>0.55710000000000004</c:v>
                </c:pt>
              </c:numCache>
            </c:numRef>
          </c:val>
          <c:extLst>
            <c:ext xmlns:c16="http://schemas.microsoft.com/office/drawing/2014/chart" uri="{C3380CC4-5D6E-409C-BE32-E72D297353CC}">
              <c16:uniqueId val="{00000000-36B7-41E4-A491-401BF2B607CA}"/>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Engagement Rate (Last Year)</c:v>
                </c:pt>
              </c:strCache>
            </c:strRef>
          </c:tx>
          <c:spPr>
            <a:ln w="28575" cap="rnd">
              <a:solidFill>
                <a:schemeClr val="accent2"/>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0.00%</c:formatCode>
                <c:ptCount val="12"/>
                <c:pt idx="0">
                  <c:v>0.59830000000000005</c:v>
                </c:pt>
                <c:pt idx="1">
                  <c:v>0.62150000000000005</c:v>
                </c:pt>
                <c:pt idx="2">
                  <c:v>0.61180000000000001</c:v>
                </c:pt>
                <c:pt idx="3">
                  <c:v>0.61309999999999998</c:v>
                </c:pt>
                <c:pt idx="4">
                  <c:v>0.61519999999999997</c:v>
                </c:pt>
                <c:pt idx="5">
                  <c:v>0.61529999999999996</c:v>
                </c:pt>
                <c:pt idx="6">
                  <c:v>0.60429999999999995</c:v>
                </c:pt>
                <c:pt idx="7">
                  <c:v>0.6018</c:v>
                </c:pt>
                <c:pt idx="8">
                  <c:v>0.57630000000000003</c:v>
                </c:pt>
                <c:pt idx="9">
                  <c:v>0.59250000000000003</c:v>
                </c:pt>
                <c:pt idx="10">
                  <c:v>0.5998</c:v>
                </c:pt>
                <c:pt idx="11">
                  <c:v>0.60119999999999996</c:v>
                </c:pt>
              </c:numCache>
            </c:numRef>
          </c:val>
          <c:smooth val="0"/>
          <c:extLst>
            <c:ext xmlns:c16="http://schemas.microsoft.com/office/drawing/2014/chart" uri="{C3380CC4-5D6E-409C-BE32-E72D297353CC}">
              <c16:uniqueId val="{00000001-36B7-41E4-A491-401BF2B607CA}"/>
            </c:ext>
          </c:extLst>
        </c:ser>
        <c:dLbls>
          <c:showLegendKey val="0"/>
          <c:showVal val="0"/>
          <c:showCatName val="0"/>
          <c:showSerName val="0"/>
          <c:showPercent val="0"/>
          <c:showBubbleSize val="0"/>
        </c:dLbls>
        <c:marker val="1"/>
        <c:smooth val="0"/>
        <c:axId val="610824736"/>
        <c:axId val="61082521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Average Engagement Time Per Active User</c:v>
                </c:pt>
              </c:strCache>
            </c:strRef>
          </c:tx>
          <c:spPr>
            <a:solidFill>
              <a:srgbClr val="9441A3"/>
            </a:solidFill>
            <a:ln>
              <a:noFill/>
            </a:ln>
            <a:effectLst/>
          </c:spPr>
          <c:invertIfNegative val="0"/>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Sheet1!$B$2:$B$13</c:f>
              <c:numCache>
                <c:formatCode>0</c:formatCode>
                <c:ptCount val="12"/>
                <c:pt idx="0">
                  <c:v>128</c:v>
                </c:pt>
                <c:pt idx="1">
                  <c:v>138</c:v>
                </c:pt>
                <c:pt idx="2">
                  <c:v>89</c:v>
                </c:pt>
                <c:pt idx="3">
                  <c:v>64</c:v>
                </c:pt>
                <c:pt idx="4">
                  <c:v>78</c:v>
                </c:pt>
                <c:pt idx="5">
                  <c:v>77</c:v>
                </c:pt>
                <c:pt idx="6">
                  <c:v>76</c:v>
                </c:pt>
                <c:pt idx="7">
                  <c:v>119</c:v>
                </c:pt>
                <c:pt idx="8">
                  <c:v>77</c:v>
                </c:pt>
              </c:numCache>
            </c:numRef>
          </c:val>
          <c:extLst>
            <c:ext xmlns:c16="http://schemas.microsoft.com/office/drawing/2014/chart" uri="{C3380CC4-5D6E-409C-BE32-E72D297353CC}">
              <c16:uniqueId val="{00000000-62EB-4E36-A092-DC57B311B89E}"/>
            </c:ext>
          </c:extLst>
        </c:ser>
        <c:dLbls>
          <c:showLegendKey val="0"/>
          <c:showVal val="0"/>
          <c:showCatName val="0"/>
          <c:showSerName val="0"/>
          <c:showPercent val="0"/>
          <c:showBubbleSize val="0"/>
        </c:dLbls>
        <c:gapWidth val="150"/>
        <c:axId val="610824736"/>
        <c:axId val="610825216"/>
      </c:barChart>
      <c:lineChart>
        <c:grouping val="standard"/>
        <c:varyColors val="0"/>
        <c:ser>
          <c:idx val="1"/>
          <c:order val="1"/>
          <c:tx>
            <c:strRef>
              <c:f>Sheet1!$C$1</c:f>
              <c:strCache>
                <c:ptCount val="1"/>
                <c:pt idx="0">
                  <c:v>Average Engagement Time Per Active User (Last Year)</c:v>
                </c:pt>
              </c:strCache>
            </c:strRef>
          </c:tx>
          <c:spPr>
            <a:ln w="28575" cap="rnd">
              <a:solidFill>
                <a:schemeClr val="accent2"/>
              </a:solidFill>
              <a:round/>
            </a:ln>
            <a:effectLst/>
          </c:spPr>
          <c:marker>
            <c:symbol val="none"/>
          </c:marker>
          <c:cat>
            <c:strRef>
              <c:f>Sheet1!$A$2:$A$13</c:f>
              <c:strCache>
                <c:ptCount val="12"/>
                <c:pt idx="0">
                  <c:v>Apr</c:v>
                </c:pt>
                <c:pt idx="1">
                  <c:v>May</c:v>
                </c:pt>
                <c:pt idx="2">
                  <c:v>Jun</c:v>
                </c:pt>
                <c:pt idx="3">
                  <c:v>Jul</c:v>
                </c:pt>
                <c:pt idx="4">
                  <c:v>Aug</c:v>
                </c:pt>
                <c:pt idx="5">
                  <c:v>Sep</c:v>
                </c:pt>
                <c:pt idx="6">
                  <c:v>Oct</c:v>
                </c:pt>
                <c:pt idx="7">
                  <c:v>Nov</c:v>
                </c:pt>
                <c:pt idx="8">
                  <c:v>Dec</c:v>
                </c:pt>
                <c:pt idx="9">
                  <c:v>Jan</c:v>
                </c:pt>
                <c:pt idx="10">
                  <c:v>Feb</c:v>
                </c:pt>
                <c:pt idx="11">
                  <c:v>Mar</c:v>
                </c:pt>
              </c:strCache>
            </c:strRef>
          </c:cat>
          <c:val>
            <c:numRef>
              <c:f>Sheet1!$C$2:$C$13</c:f>
              <c:numCache>
                <c:formatCode>0</c:formatCode>
                <c:ptCount val="12"/>
                <c:pt idx="0">
                  <c:v>136</c:v>
                </c:pt>
                <c:pt idx="1">
                  <c:v>149</c:v>
                </c:pt>
                <c:pt idx="2">
                  <c:v>133</c:v>
                </c:pt>
                <c:pt idx="3">
                  <c:v>207</c:v>
                </c:pt>
                <c:pt idx="4">
                  <c:v>148</c:v>
                </c:pt>
                <c:pt idx="5">
                  <c:v>183</c:v>
                </c:pt>
                <c:pt idx="6">
                  <c:v>140</c:v>
                </c:pt>
                <c:pt idx="7">
                  <c:v>146</c:v>
                </c:pt>
                <c:pt idx="8">
                  <c:v>86</c:v>
                </c:pt>
              </c:numCache>
            </c:numRef>
          </c:val>
          <c:smooth val="0"/>
          <c:extLst>
            <c:ext xmlns:c16="http://schemas.microsoft.com/office/drawing/2014/chart" uri="{C3380CC4-5D6E-409C-BE32-E72D297353CC}">
              <c16:uniqueId val="{00000001-62EB-4E36-A092-DC57B311B89E}"/>
            </c:ext>
          </c:extLst>
        </c:ser>
        <c:dLbls>
          <c:showLegendKey val="0"/>
          <c:showVal val="0"/>
          <c:showCatName val="0"/>
          <c:showSerName val="0"/>
          <c:showPercent val="0"/>
          <c:showBubbleSize val="0"/>
        </c:dLbls>
        <c:marker val="1"/>
        <c:smooth val="0"/>
        <c:axId val="610824736"/>
        <c:axId val="610825216"/>
      </c:line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Red]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052264027206314"/>
          <c:y val="7.9815003794581951E-2"/>
          <c:w val="0.54088182565278198"/>
          <c:h val="0.76347550379452023"/>
        </c:manualLayout>
      </c:layout>
      <c:pieChart>
        <c:varyColors val="1"/>
        <c:ser>
          <c:idx val="0"/>
          <c:order val="0"/>
          <c:tx>
            <c:strRef>
              <c:f>Sheet1!$B$1</c:f>
              <c:strCache>
                <c:ptCount val="1"/>
                <c:pt idx="0">
                  <c:v>Traffic Source</c:v>
                </c:pt>
              </c:strCache>
            </c:strRef>
          </c:tx>
          <c:dPt>
            <c:idx val="0"/>
            <c:bubble3D val="0"/>
            <c:spPr>
              <a:solidFill>
                <a:srgbClr val="9441A3"/>
              </a:solidFill>
              <a:ln w="19050">
                <a:solidFill>
                  <a:schemeClr val="lt1"/>
                </a:solidFill>
              </a:ln>
              <a:effectLst/>
            </c:spPr>
            <c:extLst>
              <c:ext xmlns:c16="http://schemas.microsoft.com/office/drawing/2014/chart" uri="{C3380CC4-5D6E-409C-BE32-E72D297353CC}">
                <c16:uniqueId val="{00000001-0014-4946-A780-90BC5409E79A}"/>
              </c:ext>
            </c:extLst>
          </c:dPt>
          <c:dPt>
            <c:idx val="1"/>
            <c:bubble3D val="0"/>
            <c:spPr>
              <a:solidFill>
                <a:srgbClr val="9AF59F"/>
              </a:solidFill>
              <a:ln w="19050">
                <a:solidFill>
                  <a:schemeClr val="lt1"/>
                </a:solidFill>
              </a:ln>
              <a:effectLst/>
            </c:spPr>
            <c:extLst>
              <c:ext xmlns:c16="http://schemas.microsoft.com/office/drawing/2014/chart" uri="{C3380CC4-5D6E-409C-BE32-E72D297353CC}">
                <c16:uniqueId val="{00000003-0014-4946-A780-90BC5409E7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14-4946-A780-90BC5409E7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14-4946-A780-90BC5409E79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Cart Submissions</c:v>
                </c:pt>
                <c:pt idx="1">
                  <c:v>Tent Inquiries</c:v>
                </c:pt>
                <c:pt idx="2">
                  <c:v>Request Info Forms</c:v>
                </c:pt>
                <c:pt idx="3">
                  <c:v>Contact Us Forms</c:v>
                </c:pt>
              </c:strCache>
            </c:strRef>
          </c:cat>
          <c:val>
            <c:numRef>
              <c:f>Sheet1!$B$2:$B$5</c:f>
              <c:numCache>
                <c:formatCode>General</c:formatCode>
                <c:ptCount val="4"/>
                <c:pt idx="0">
                  <c:v>238</c:v>
                </c:pt>
                <c:pt idx="1">
                  <c:v>38</c:v>
                </c:pt>
                <c:pt idx="2">
                  <c:v>12</c:v>
                </c:pt>
                <c:pt idx="3">
                  <c:v>84</c:v>
                </c:pt>
              </c:numCache>
            </c:numRef>
          </c:val>
          <c:extLst>
            <c:ext xmlns:c16="http://schemas.microsoft.com/office/drawing/2014/chart" uri="{C3380CC4-5D6E-409C-BE32-E72D297353CC}">
              <c16:uniqueId val="{00000010-0014-4946-A780-90BC5409E79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7.5805987706999112E-4"/>
          <c:y val="6.43746005291118E-2"/>
          <c:w val="0.38230946153569684"/>
          <c:h val="0.5581467016983526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2"/>
          <c:order val="2"/>
          <c:tx>
            <c:strRef>
              <c:f>Sheet1!$D$1</c:f>
              <c:strCache>
                <c:ptCount val="1"/>
                <c:pt idx="0">
                  <c:v>Cart Submissions</c:v>
                </c:pt>
              </c:strCache>
            </c:strRef>
          </c:tx>
          <c:spPr>
            <a:solidFill>
              <a:srgbClr val="9441A3"/>
            </a:solidFill>
            <a:ln>
              <a:noFill/>
            </a:ln>
            <a:effectLst/>
          </c:spPr>
          <c:invertIfNegative val="0"/>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Sheet1!$D$2:$D$10</c:f>
              <c:numCache>
                <c:formatCode>General</c:formatCode>
                <c:ptCount val="9"/>
                <c:pt idx="0">
                  <c:v>239</c:v>
                </c:pt>
                <c:pt idx="1">
                  <c:v>343</c:v>
                </c:pt>
                <c:pt idx="2">
                  <c:v>236</c:v>
                </c:pt>
                <c:pt idx="3">
                  <c:v>231</c:v>
                </c:pt>
                <c:pt idx="4">
                  <c:v>264</c:v>
                </c:pt>
                <c:pt idx="5">
                  <c:v>286</c:v>
                </c:pt>
                <c:pt idx="6">
                  <c:v>288</c:v>
                </c:pt>
                <c:pt idx="7">
                  <c:v>334</c:v>
                </c:pt>
                <c:pt idx="8">
                  <c:v>238</c:v>
                </c:pt>
              </c:numCache>
            </c:numRef>
          </c:val>
          <c:extLst>
            <c:ext xmlns:c16="http://schemas.microsoft.com/office/drawing/2014/chart" uri="{C3380CC4-5D6E-409C-BE32-E72D297353CC}">
              <c16:uniqueId val="{00000002-5C45-4574-818F-4F5ED013FB4B}"/>
            </c:ext>
          </c:extLst>
        </c:ser>
        <c:ser>
          <c:idx val="3"/>
          <c:order val="3"/>
          <c:tx>
            <c:strRef>
              <c:f>Sheet1!$E$1</c:f>
              <c:strCache>
                <c:ptCount val="1"/>
                <c:pt idx="0">
                  <c:v>Tent Inquiries</c:v>
                </c:pt>
              </c:strCache>
            </c:strRef>
          </c:tx>
          <c:spPr>
            <a:solidFill>
              <a:srgbClr val="9AF59F"/>
            </a:solidFill>
            <a:ln>
              <a:noFill/>
            </a:ln>
            <a:effectLst/>
          </c:spPr>
          <c:invertIfNegative val="0"/>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Sheet1!$E$2:$E$10</c:f>
              <c:numCache>
                <c:formatCode>General</c:formatCode>
                <c:ptCount val="9"/>
                <c:pt idx="0">
                  <c:v>0</c:v>
                </c:pt>
                <c:pt idx="1">
                  <c:v>0</c:v>
                </c:pt>
                <c:pt idx="2">
                  <c:v>0</c:v>
                </c:pt>
                <c:pt idx="3">
                  <c:v>0</c:v>
                </c:pt>
                <c:pt idx="4">
                  <c:v>57</c:v>
                </c:pt>
                <c:pt idx="5">
                  <c:v>99</c:v>
                </c:pt>
                <c:pt idx="6">
                  <c:v>53</c:v>
                </c:pt>
                <c:pt idx="7">
                  <c:v>60</c:v>
                </c:pt>
                <c:pt idx="8">
                  <c:v>38</c:v>
                </c:pt>
              </c:numCache>
            </c:numRef>
          </c:val>
          <c:extLst>
            <c:ext xmlns:c16="http://schemas.microsoft.com/office/drawing/2014/chart" uri="{C3380CC4-5D6E-409C-BE32-E72D297353CC}">
              <c16:uniqueId val="{00000003-5C45-4574-818F-4F5ED013FB4B}"/>
            </c:ext>
          </c:extLst>
        </c:ser>
        <c:ser>
          <c:idx val="4"/>
          <c:order val="4"/>
          <c:tx>
            <c:strRef>
              <c:f>Sheet1!$F$1</c:f>
              <c:strCache>
                <c:ptCount val="1"/>
                <c:pt idx="0">
                  <c:v>Request Info Forms</c:v>
                </c:pt>
              </c:strCache>
            </c:strRef>
          </c:tx>
          <c:spPr>
            <a:solidFill>
              <a:srgbClr val="A5A5A5"/>
            </a:solidFill>
            <a:ln>
              <a:noFill/>
            </a:ln>
            <a:effectLst/>
          </c:spPr>
          <c:invertIfNegative val="0"/>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Sheet1!$F$2:$F$10</c:f>
              <c:numCache>
                <c:formatCode>General</c:formatCode>
                <c:ptCount val="9"/>
                <c:pt idx="0">
                  <c:v>39</c:v>
                </c:pt>
                <c:pt idx="1">
                  <c:v>53</c:v>
                </c:pt>
                <c:pt idx="2">
                  <c:v>32</c:v>
                </c:pt>
                <c:pt idx="3">
                  <c:v>43</c:v>
                </c:pt>
                <c:pt idx="4">
                  <c:v>28</c:v>
                </c:pt>
                <c:pt idx="5">
                  <c:v>39</c:v>
                </c:pt>
                <c:pt idx="6">
                  <c:v>37</c:v>
                </c:pt>
                <c:pt idx="7">
                  <c:v>25</c:v>
                </c:pt>
                <c:pt idx="8">
                  <c:v>12</c:v>
                </c:pt>
              </c:numCache>
            </c:numRef>
          </c:val>
          <c:extLst>
            <c:ext xmlns:c16="http://schemas.microsoft.com/office/drawing/2014/chart" uri="{C3380CC4-5D6E-409C-BE32-E72D297353CC}">
              <c16:uniqueId val="{00000004-5C45-4574-818F-4F5ED013FB4B}"/>
            </c:ext>
          </c:extLst>
        </c:ser>
        <c:ser>
          <c:idx val="5"/>
          <c:order val="5"/>
          <c:tx>
            <c:strRef>
              <c:f>Sheet1!$G$1</c:f>
              <c:strCache>
                <c:ptCount val="1"/>
                <c:pt idx="0">
                  <c:v>Contact Us Forms</c:v>
                </c:pt>
              </c:strCache>
            </c:strRef>
          </c:tx>
          <c:spPr>
            <a:solidFill>
              <a:srgbClr val="FFC000"/>
            </a:solidFill>
            <a:ln>
              <a:noFill/>
            </a:ln>
            <a:effectLst/>
          </c:spPr>
          <c:invertIfNegative val="0"/>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Sheet1!$G$2:$G$10</c:f>
              <c:numCache>
                <c:formatCode>General</c:formatCode>
                <c:ptCount val="9"/>
                <c:pt idx="0">
                  <c:v>140</c:v>
                </c:pt>
                <c:pt idx="1">
                  <c:v>141</c:v>
                </c:pt>
                <c:pt idx="2">
                  <c:v>98</c:v>
                </c:pt>
                <c:pt idx="3">
                  <c:v>103</c:v>
                </c:pt>
                <c:pt idx="4">
                  <c:v>111</c:v>
                </c:pt>
                <c:pt idx="5">
                  <c:v>103</c:v>
                </c:pt>
                <c:pt idx="6">
                  <c:v>112</c:v>
                </c:pt>
                <c:pt idx="7">
                  <c:v>94</c:v>
                </c:pt>
                <c:pt idx="8">
                  <c:v>84</c:v>
                </c:pt>
              </c:numCache>
            </c:numRef>
          </c:val>
          <c:extLst>
            <c:ext xmlns:c16="http://schemas.microsoft.com/office/drawing/2014/chart" uri="{C3380CC4-5D6E-409C-BE32-E72D297353CC}">
              <c16:uniqueId val="{00000005-5C45-4574-818F-4F5ED013FB4B}"/>
            </c:ext>
          </c:extLst>
        </c:ser>
        <c:dLbls>
          <c:showLegendKey val="0"/>
          <c:showVal val="0"/>
          <c:showCatName val="0"/>
          <c:showSerName val="0"/>
          <c:showPercent val="0"/>
          <c:showBubbleSize val="0"/>
        </c:dLbls>
        <c:gapWidth val="182"/>
        <c:overlap val="100"/>
        <c:axId val="1518213503"/>
        <c:axId val="1518190943"/>
      </c:barChart>
      <c:lineChart>
        <c:grouping val="standard"/>
        <c:varyColors val="0"/>
        <c:ser>
          <c:idx val="0"/>
          <c:order val="0"/>
          <c:tx>
            <c:strRef>
              <c:f>Sheet1!$B$1</c:f>
              <c:strCache>
                <c:ptCount val="1"/>
                <c:pt idx="0">
                  <c:v>Total Users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Sheet1!$B$2:$B$10</c:f>
              <c:numCache>
                <c:formatCode>General</c:formatCode>
                <c:ptCount val="9"/>
                <c:pt idx="0">
                  <c:v>12420</c:v>
                </c:pt>
                <c:pt idx="1">
                  <c:v>13111</c:v>
                </c:pt>
                <c:pt idx="2">
                  <c:v>13093</c:v>
                </c:pt>
                <c:pt idx="3">
                  <c:v>11333</c:v>
                </c:pt>
                <c:pt idx="4">
                  <c:v>12907</c:v>
                </c:pt>
                <c:pt idx="5">
                  <c:v>13822</c:v>
                </c:pt>
                <c:pt idx="6">
                  <c:v>12507</c:v>
                </c:pt>
                <c:pt idx="7">
                  <c:v>11475</c:v>
                </c:pt>
                <c:pt idx="8">
                  <c:v>8641</c:v>
                </c:pt>
              </c:numCache>
            </c:numRef>
          </c:val>
          <c:smooth val="0"/>
          <c:extLst>
            <c:ext xmlns:c16="http://schemas.microsoft.com/office/drawing/2014/chart" uri="{C3380CC4-5D6E-409C-BE32-E72D297353CC}">
              <c16:uniqueId val="{00000000-5C45-4574-818F-4F5ED013FB4B}"/>
            </c:ext>
          </c:extLst>
        </c:ser>
        <c:ser>
          <c:idx val="1"/>
          <c:order val="1"/>
          <c:tx>
            <c:strRef>
              <c:f>Sheet1!$C$1</c:f>
              <c:strCache>
                <c:ptCount val="1"/>
                <c:pt idx="0">
                  <c:v>Returning Users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Sheet1!$A$2:$A$10</c:f>
              <c:strCache>
                <c:ptCount val="9"/>
                <c:pt idx="0">
                  <c:v>Apr</c:v>
                </c:pt>
                <c:pt idx="1">
                  <c:v>May</c:v>
                </c:pt>
                <c:pt idx="2">
                  <c:v>Jun</c:v>
                </c:pt>
                <c:pt idx="3">
                  <c:v>Jul</c:v>
                </c:pt>
                <c:pt idx="4">
                  <c:v>Aug</c:v>
                </c:pt>
                <c:pt idx="5">
                  <c:v>Sep</c:v>
                </c:pt>
                <c:pt idx="6">
                  <c:v>Oct</c:v>
                </c:pt>
                <c:pt idx="7">
                  <c:v>Nov</c:v>
                </c:pt>
                <c:pt idx="8">
                  <c:v>Dec</c:v>
                </c:pt>
              </c:strCache>
            </c:strRef>
          </c:cat>
          <c:val>
            <c:numRef>
              <c:f>Sheet1!$C$2:$C$10</c:f>
              <c:numCache>
                <c:formatCode>General</c:formatCode>
                <c:ptCount val="9"/>
                <c:pt idx="0">
                  <c:v>6490</c:v>
                </c:pt>
                <c:pt idx="1">
                  <c:v>7252</c:v>
                </c:pt>
                <c:pt idx="2">
                  <c:v>5340</c:v>
                </c:pt>
                <c:pt idx="3">
                  <c:v>4854</c:v>
                </c:pt>
                <c:pt idx="4">
                  <c:v>5111</c:v>
                </c:pt>
                <c:pt idx="5">
                  <c:v>5251</c:v>
                </c:pt>
                <c:pt idx="6">
                  <c:v>4658</c:v>
                </c:pt>
                <c:pt idx="7">
                  <c:v>5607</c:v>
                </c:pt>
                <c:pt idx="8">
                  <c:v>1673</c:v>
                </c:pt>
              </c:numCache>
            </c:numRef>
          </c:val>
          <c:smooth val="0"/>
          <c:extLst>
            <c:ext xmlns:c16="http://schemas.microsoft.com/office/drawing/2014/chart" uri="{C3380CC4-5D6E-409C-BE32-E72D297353CC}">
              <c16:uniqueId val="{00000001-5C45-4574-818F-4F5ED013FB4B}"/>
            </c:ext>
          </c:extLst>
        </c:ser>
        <c:dLbls>
          <c:showLegendKey val="0"/>
          <c:showVal val="0"/>
          <c:showCatName val="0"/>
          <c:showSerName val="0"/>
          <c:showPercent val="0"/>
          <c:showBubbleSize val="0"/>
        </c:dLbls>
        <c:marker val="1"/>
        <c:smooth val="0"/>
        <c:axId val="1518214943"/>
        <c:axId val="1518201983"/>
      </c:lineChart>
      <c:catAx>
        <c:axId val="1518213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8190943"/>
        <c:crosses val="autoZero"/>
        <c:auto val="1"/>
        <c:lblAlgn val="ctr"/>
        <c:lblOffset val="100"/>
        <c:noMultiLvlLbl val="0"/>
      </c:catAx>
      <c:valAx>
        <c:axId val="1518190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Form Submissions</a:t>
                </a:r>
              </a:p>
            </c:rich>
          </c:tx>
          <c:layout>
            <c:manualLayout>
              <c:xMode val="edge"/>
              <c:yMode val="edge"/>
              <c:x val="1.1707796987168992E-2"/>
              <c:y val="0.148129643199048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8213503"/>
        <c:crosses val="autoZero"/>
        <c:crossBetween val="between"/>
      </c:valAx>
      <c:valAx>
        <c:axId val="1518201983"/>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Number of Users</a:t>
                </a:r>
              </a:p>
            </c:rich>
          </c:tx>
          <c:layout>
            <c:manualLayout>
              <c:xMode val="edge"/>
              <c:yMode val="edge"/>
              <c:x val="0.94228056085325684"/>
              <c:y val="0.1696796303706172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8214943"/>
        <c:crosses val="max"/>
        <c:crossBetween val="between"/>
      </c:valAx>
      <c:catAx>
        <c:axId val="1518214943"/>
        <c:scaling>
          <c:orientation val="minMax"/>
        </c:scaling>
        <c:delete val="1"/>
        <c:axPos val="b"/>
        <c:numFmt formatCode="General" sourceLinked="1"/>
        <c:majorTickMark val="out"/>
        <c:minorTickMark val="none"/>
        <c:tickLblPos val="nextTo"/>
        <c:crossAx val="151820198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New Users</c:v>
                </c:pt>
              </c:strCache>
            </c:strRef>
          </c:tx>
          <c:spPr>
            <a:solidFill>
              <a:srgbClr val="009CAB"/>
            </a:solidFill>
            <a:ln>
              <a:noFill/>
            </a:ln>
            <a:effectLst/>
          </c:spPr>
          <c:invertIfNegative val="0"/>
          <c:cat>
            <c:strRef>
              <c:f>Sheet1!$A$2:$A$5</c:f>
              <c:strCache>
                <c:ptCount val="4"/>
                <c:pt idx="0">
                  <c:v>Cart Submissions</c:v>
                </c:pt>
                <c:pt idx="1">
                  <c:v>Tent Inquiry </c:v>
                </c:pt>
                <c:pt idx="2">
                  <c:v>Request Info</c:v>
                </c:pt>
                <c:pt idx="3">
                  <c:v>Contact Us </c:v>
                </c:pt>
              </c:strCache>
            </c:strRef>
          </c:cat>
          <c:val>
            <c:numRef>
              <c:f>Sheet1!$B$2:$B$5</c:f>
              <c:numCache>
                <c:formatCode>0.00</c:formatCode>
                <c:ptCount val="4"/>
                <c:pt idx="0">
                  <c:v>140</c:v>
                </c:pt>
                <c:pt idx="1">
                  <c:v>25</c:v>
                </c:pt>
                <c:pt idx="2">
                  <c:v>8</c:v>
                </c:pt>
                <c:pt idx="3">
                  <c:v>65</c:v>
                </c:pt>
              </c:numCache>
            </c:numRef>
          </c:val>
          <c:extLst>
            <c:ext xmlns:c16="http://schemas.microsoft.com/office/drawing/2014/chart" uri="{C3380CC4-5D6E-409C-BE32-E72D297353CC}">
              <c16:uniqueId val="{00000000-0681-4767-BED4-A0B755E8D3DF}"/>
            </c:ext>
          </c:extLst>
        </c:ser>
        <c:ser>
          <c:idx val="1"/>
          <c:order val="1"/>
          <c:tx>
            <c:strRef>
              <c:f>Sheet1!$C$1</c:f>
              <c:strCache>
                <c:ptCount val="1"/>
                <c:pt idx="0">
                  <c:v>Returning Users</c:v>
                </c:pt>
              </c:strCache>
            </c:strRef>
          </c:tx>
          <c:spPr>
            <a:solidFill>
              <a:schemeClr val="accent2"/>
            </a:solidFill>
            <a:ln>
              <a:noFill/>
            </a:ln>
            <a:effectLst/>
          </c:spPr>
          <c:invertIfNegative val="0"/>
          <c:cat>
            <c:strRef>
              <c:f>Sheet1!$A$2:$A$5</c:f>
              <c:strCache>
                <c:ptCount val="4"/>
                <c:pt idx="0">
                  <c:v>Cart Submissions</c:v>
                </c:pt>
                <c:pt idx="1">
                  <c:v>Tent Inquiry </c:v>
                </c:pt>
                <c:pt idx="2">
                  <c:v>Request Info</c:v>
                </c:pt>
                <c:pt idx="3">
                  <c:v>Contact Us </c:v>
                </c:pt>
              </c:strCache>
            </c:strRef>
          </c:cat>
          <c:val>
            <c:numRef>
              <c:f>Sheet1!$C$2:$C$5</c:f>
              <c:numCache>
                <c:formatCode>0.00</c:formatCode>
                <c:ptCount val="4"/>
                <c:pt idx="0">
                  <c:v>98</c:v>
                </c:pt>
                <c:pt idx="1">
                  <c:v>13</c:v>
                </c:pt>
                <c:pt idx="2">
                  <c:v>4</c:v>
                </c:pt>
                <c:pt idx="3">
                  <c:v>19</c:v>
                </c:pt>
              </c:numCache>
            </c:numRef>
          </c:val>
          <c:extLst>
            <c:ext xmlns:c16="http://schemas.microsoft.com/office/drawing/2014/chart" uri="{C3380CC4-5D6E-409C-BE32-E72D297353CC}">
              <c16:uniqueId val="{00000001-0681-4767-BED4-A0B755E8D3DF}"/>
            </c:ext>
          </c:extLst>
        </c:ser>
        <c:dLbls>
          <c:showLegendKey val="0"/>
          <c:showVal val="0"/>
          <c:showCatName val="0"/>
          <c:showSerName val="0"/>
          <c:showPercent val="0"/>
          <c:showBubbleSize val="0"/>
        </c:dLbls>
        <c:gapWidth val="150"/>
        <c:overlap val="100"/>
        <c:axId val="610824736"/>
        <c:axId val="610825216"/>
      </c:barChart>
      <c:catAx>
        <c:axId val="61082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5216"/>
        <c:crosses val="autoZero"/>
        <c:auto val="1"/>
        <c:lblAlgn val="ctr"/>
        <c:lblOffset val="100"/>
        <c:noMultiLvlLbl val="0"/>
      </c:catAx>
      <c:valAx>
        <c:axId val="610825216"/>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crossAx val="610824736"/>
        <c:crosses val="autoZero"/>
        <c:crossBetween val="between"/>
      </c:valAx>
      <c:spPr>
        <a:noFill/>
        <a:ln>
          <a:noFill/>
        </a:ln>
        <a:effectLst/>
      </c:spPr>
    </c:plotArea>
    <c:legend>
      <c:legendPos val="b"/>
      <c:layout>
        <c:manualLayout>
          <c:xMode val="edge"/>
          <c:yMode val="edge"/>
          <c:x val="0.30511639849366656"/>
          <c:y val="0.87095666509354386"/>
          <c:w val="0.41392160219103047"/>
          <c:h val="9.649891198271130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034082295790838"/>
          <c:y val="4.2701622003200636E-2"/>
          <c:w val="0.59238540801319772"/>
          <c:h val="0.9126882721624735"/>
        </c:manualLayout>
      </c:layout>
      <c:pieChart>
        <c:varyColors val="1"/>
        <c:ser>
          <c:idx val="0"/>
          <c:order val="0"/>
          <c:tx>
            <c:strRef>
              <c:f>Sheet1!$B$1</c:f>
              <c:strCache>
                <c:ptCount val="1"/>
                <c:pt idx="0">
                  <c:v>Order Type</c:v>
                </c:pt>
              </c:strCache>
            </c:strRef>
          </c:tx>
          <c:explosion val="7"/>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14-4946-A780-90BC5409E79A}"/>
              </c:ext>
            </c:extLst>
          </c:dPt>
          <c:dPt>
            <c:idx val="1"/>
            <c:bubble3D val="0"/>
            <c:spPr>
              <a:solidFill>
                <a:srgbClr val="9AF59F"/>
              </a:solidFill>
              <a:ln w="19050">
                <a:solidFill>
                  <a:schemeClr val="lt1"/>
                </a:solidFill>
              </a:ln>
              <a:effectLst/>
            </c:spPr>
            <c:extLst>
              <c:ext xmlns:c16="http://schemas.microsoft.com/office/drawing/2014/chart" uri="{C3380CC4-5D6E-409C-BE32-E72D297353CC}">
                <c16:uniqueId val="{00000003-0014-4946-A780-90BC5409E79A}"/>
              </c:ext>
            </c:extLst>
          </c:dPt>
          <c:dPt>
            <c:idx val="2"/>
            <c:bubble3D val="0"/>
            <c:spPr>
              <a:solidFill>
                <a:srgbClr val="9441A3"/>
              </a:solidFill>
              <a:ln w="19050">
                <a:solidFill>
                  <a:schemeClr val="lt1"/>
                </a:solidFill>
              </a:ln>
              <a:effectLst/>
            </c:spPr>
            <c:extLst>
              <c:ext xmlns:c16="http://schemas.microsoft.com/office/drawing/2014/chart" uri="{C3380CC4-5D6E-409C-BE32-E72D297353CC}">
                <c16:uniqueId val="{00000005-0014-4946-A780-90BC5409E79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Recoverable Orders</c:v>
                </c:pt>
                <c:pt idx="1">
                  <c:v>Lost Orders</c:v>
                </c:pt>
                <c:pt idx="2">
                  <c:v>Recovered Orders</c:v>
                </c:pt>
              </c:strCache>
            </c:strRef>
          </c:cat>
          <c:val>
            <c:numRef>
              <c:f>Sheet1!$B$2:$B$4</c:f>
              <c:numCache>
                <c:formatCode>General</c:formatCode>
                <c:ptCount val="3"/>
                <c:pt idx="0">
                  <c:v>28</c:v>
                </c:pt>
                <c:pt idx="1">
                  <c:v>4</c:v>
                </c:pt>
                <c:pt idx="2">
                  <c:v>13</c:v>
                </c:pt>
              </c:numCache>
            </c:numRef>
          </c:val>
          <c:extLst>
            <c:ext xmlns:c16="http://schemas.microsoft.com/office/drawing/2014/chart" uri="{C3380CC4-5D6E-409C-BE32-E72D297353CC}">
              <c16:uniqueId val="{00000010-0014-4946-A780-90BC5409E79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8.07061341904706E-3"/>
          <c:y val="5.5488977692009833E-2"/>
          <c:w val="0.3106695256973574"/>
          <c:h val="0.259721224778126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0.41699</cdr:x>
      <cdr:y>0.37101</cdr:y>
    </cdr:from>
    <cdr:to>
      <cdr:x>0.58301</cdr:x>
      <cdr:y>0.62899</cdr:y>
    </cdr:to>
    <cdr:sp macro="" textlink="">
      <cdr:nvSpPr>
        <cdr:cNvPr id="3" name="TextBox 2">
          <a:extLst xmlns:a="http://schemas.openxmlformats.org/drawingml/2006/main">
            <a:ext uri="{FF2B5EF4-FFF2-40B4-BE49-F238E27FC236}">
              <a16:creationId xmlns:a16="http://schemas.microsoft.com/office/drawing/2014/main" id="{9879FBF3-5FC5-30F4-C7C3-418E631B5B94}"/>
            </a:ext>
          </a:extLst>
        </cdr:cNvPr>
        <cdr:cNvSpPr txBox="1"/>
      </cdr:nvSpPr>
      <cdr:spPr>
        <a:xfrm xmlns:a="http://schemas.openxmlformats.org/drawingml/2006/main">
          <a:off x="2296760" y="131505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0.5</cdr:x>
      <cdr:y>0.49763</cdr:y>
    </cdr:from>
    <cdr:to>
      <cdr:x>0.66602</cdr:x>
      <cdr:y>0.75561</cdr:y>
    </cdr:to>
    <cdr:sp macro="" textlink="">
      <cdr:nvSpPr>
        <cdr:cNvPr id="4" name="TextBox 3">
          <a:extLst xmlns:a="http://schemas.openxmlformats.org/drawingml/2006/main">
            <a:ext uri="{FF2B5EF4-FFF2-40B4-BE49-F238E27FC236}">
              <a16:creationId xmlns:a16="http://schemas.microsoft.com/office/drawing/2014/main" id="{F3180486-F3A7-793B-5838-E5AAD7AE4BAD}"/>
            </a:ext>
          </a:extLst>
        </cdr:cNvPr>
        <cdr:cNvSpPr txBox="1"/>
      </cdr:nvSpPr>
      <cdr:spPr>
        <a:xfrm xmlns:a="http://schemas.openxmlformats.org/drawingml/2006/main">
          <a:off x="2753960" y="17638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0.02757</cdr:x>
      <cdr:y>0.01581</cdr:y>
    </cdr:from>
    <cdr:to>
      <cdr:x>0.34894</cdr:x>
      <cdr:y>0.08696</cdr:y>
    </cdr:to>
    <cdr:sp macro="" textlink="">
      <cdr:nvSpPr>
        <cdr:cNvPr id="7" name="TextBox 6">
          <a:extLst xmlns:a="http://schemas.openxmlformats.org/drawingml/2006/main">
            <a:ext uri="{FF2B5EF4-FFF2-40B4-BE49-F238E27FC236}">
              <a16:creationId xmlns:a16="http://schemas.microsoft.com/office/drawing/2014/main" id="{C5B127F7-263C-D42F-98A9-C4A9EC92456F}"/>
            </a:ext>
          </a:extLst>
        </cdr:cNvPr>
        <cdr:cNvSpPr txBox="1"/>
      </cdr:nvSpPr>
      <cdr:spPr>
        <a:xfrm xmlns:a="http://schemas.openxmlformats.org/drawingml/2006/main">
          <a:off x="168374" y="61555"/>
          <a:ext cx="1962674" cy="276999"/>
        </a:xfrm>
        <a:prstGeom xmlns:a="http://schemas.openxmlformats.org/drawingml/2006/main" prst="rect">
          <a:avLst/>
        </a:prstGeom>
        <a:noFill xmlns:a="http://schemas.openxmlformats.org/drawingml/2006/main"/>
      </cdr:spPr>
      <cdr:txBody>
        <a:bodyPr xmlns:a="http://schemas.openxmlformats.org/drawingml/2006/main" wrap="squar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u="sng" dirty="0">
              <a:latin typeface="Century Gothic" panose="020B0502020202020204" pitchFamily="34" charset="0"/>
            </a:rPr>
            <a:t>Current Year</a:t>
          </a:r>
          <a:endParaRPr lang="en-AE" sz="1200" u="sng" dirty="0">
            <a:latin typeface="Century Gothic" panose="020B050202020202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0.41699</cdr:x>
      <cdr:y>0.37101</cdr:y>
    </cdr:from>
    <cdr:to>
      <cdr:x>0.58301</cdr:x>
      <cdr:y>0.62899</cdr:y>
    </cdr:to>
    <cdr:sp macro="" textlink="">
      <cdr:nvSpPr>
        <cdr:cNvPr id="3" name="TextBox 2">
          <a:extLst xmlns:a="http://schemas.openxmlformats.org/drawingml/2006/main">
            <a:ext uri="{FF2B5EF4-FFF2-40B4-BE49-F238E27FC236}">
              <a16:creationId xmlns:a16="http://schemas.microsoft.com/office/drawing/2014/main" id="{9879FBF3-5FC5-30F4-C7C3-418E631B5B94}"/>
            </a:ext>
          </a:extLst>
        </cdr:cNvPr>
        <cdr:cNvSpPr txBox="1"/>
      </cdr:nvSpPr>
      <cdr:spPr>
        <a:xfrm xmlns:a="http://schemas.openxmlformats.org/drawingml/2006/main">
          <a:off x="2296760" y="131505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0.5</cdr:x>
      <cdr:y>0.49763</cdr:y>
    </cdr:from>
    <cdr:to>
      <cdr:x>0.66602</cdr:x>
      <cdr:y>0.75561</cdr:y>
    </cdr:to>
    <cdr:sp macro="" textlink="">
      <cdr:nvSpPr>
        <cdr:cNvPr id="4" name="TextBox 3">
          <a:extLst xmlns:a="http://schemas.openxmlformats.org/drawingml/2006/main">
            <a:ext uri="{FF2B5EF4-FFF2-40B4-BE49-F238E27FC236}">
              <a16:creationId xmlns:a16="http://schemas.microsoft.com/office/drawing/2014/main" id="{F3180486-F3A7-793B-5838-E5AAD7AE4BAD}"/>
            </a:ext>
          </a:extLst>
        </cdr:cNvPr>
        <cdr:cNvSpPr txBox="1"/>
      </cdr:nvSpPr>
      <cdr:spPr>
        <a:xfrm xmlns:a="http://schemas.openxmlformats.org/drawingml/2006/main">
          <a:off x="2753960" y="17638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0.89608</cdr:x>
      <cdr:y>0.59026</cdr:y>
    </cdr:from>
    <cdr:to>
      <cdr:x>0.95655</cdr:x>
      <cdr:y>0.73349</cdr:y>
    </cdr:to>
    <cdr:sp macro="" textlink="">
      <cdr:nvSpPr>
        <cdr:cNvPr id="2" name="TextBox 2">
          <a:extLst xmlns:a="http://schemas.openxmlformats.org/drawingml/2006/main">
            <a:ext uri="{FF2B5EF4-FFF2-40B4-BE49-F238E27FC236}">
              <a16:creationId xmlns:a16="http://schemas.microsoft.com/office/drawing/2014/main" id="{35184495-A789-E480-534F-64EEA65A1631}"/>
            </a:ext>
          </a:extLst>
        </cdr:cNvPr>
        <cdr:cNvSpPr txBox="1"/>
      </cdr:nvSpPr>
      <cdr:spPr>
        <a:xfrm xmlns:a="http://schemas.openxmlformats.org/drawingml/2006/main">
          <a:off x="5472544" y="2297896"/>
          <a:ext cx="369301" cy="557603"/>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dirty="0"/>
            <a:t>2023</a:t>
          </a:r>
        </a:p>
      </cdr:txBody>
    </cdr:sp>
  </cdr:relSizeAnchor>
  <cdr:relSizeAnchor xmlns:cdr="http://schemas.openxmlformats.org/drawingml/2006/chartDrawing">
    <cdr:from>
      <cdr:x>0.50487</cdr:x>
      <cdr:y>0.66379</cdr:y>
    </cdr:from>
    <cdr:to>
      <cdr:x>0.56534</cdr:x>
      <cdr:y>0.80702</cdr:y>
    </cdr:to>
    <cdr:sp macro="" textlink="">
      <cdr:nvSpPr>
        <cdr:cNvPr id="5" name="TextBox 17">
          <a:extLst xmlns:a="http://schemas.openxmlformats.org/drawingml/2006/main">
            <a:ext uri="{FF2B5EF4-FFF2-40B4-BE49-F238E27FC236}">
              <a16:creationId xmlns:a16="http://schemas.microsoft.com/office/drawing/2014/main" id="{0AD10269-95AA-024C-B4FB-4F850AD69D11}"/>
            </a:ext>
          </a:extLst>
        </cdr:cNvPr>
        <cdr:cNvSpPr txBox="1"/>
      </cdr:nvSpPr>
      <cdr:spPr>
        <a:xfrm xmlns:a="http://schemas.openxmlformats.org/drawingml/2006/main">
          <a:off x="3083320" y="2584165"/>
          <a:ext cx="369301" cy="557602"/>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dirty="0">
              <a:solidFill>
                <a:schemeClr val="bg1"/>
              </a:solidFill>
            </a:rPr>
            <a:t>2024</a:t>
          </a:r>
        </a:p>
      </cdr:txBody>
    </cdr:sp>
  </cdr:relSizeAnchor>
  <cdr:relSizeAnchor xmlns:cdr="http://schemas.openxmlformats.org/drawingml/2006/chartDrawing">
    <cdr:from>
      <cdr:x>0.86471</cdr:x>
      <cdr:y>0.63954</cdr:y>
    </cdr:from>
    <cdr:to>
      <cdr:x>0.92519</cdr:x>
      <cdr:y>0.77632</cdr:y>
    </cdr:to>
    <cdr:sp macro="" textlink="">
      <cdr:nvSpPr>
        <cdr:cNvPr id="6" name="TextBox 17">
          <a:extLst xmlns:a="http://schemas.openxmlformats.org/drawingml/2006/main">
            <a:ext uri="{FF2B5EF4-FFF2-40B4-BE49-F238E27FC236}">
              <a16:creationId xmlns:a16="http://schemas.microsoft.com/office/drawing/2014/main" id="{56A8C836-F3E4-1409-89A0-23FE6E3C8685}"/>
            </a:ext>
          </a:extLst>
        </cdr:cNvPr>
        <cdr:cNvSpPr txBox="1"/>
      </cdr:nvSpPr>
      <cdr:spPr>
        <a:xfrm xmlns:a="http://schemas.openxmlformats.org/drawingml/2006/main">
          <a:off x="5280909" y="2489773"/>
          <a:ext cx="369362" cy="532492"/>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solidFill>
                <a:schemeClr val="tx1"/>
              </a:solidFill>
            </a:rPr>
            <a:t>2024</a:t>
          </a:r>
        </a:p>
      </cdr:txBody>
    </cdr:sp>
  </cdr:relSizeAnchor>
  <cdr:relSizeAnchor xmlns:cdr="http://schemas.openxmlformats.org/drawingml/2006/chartDrawing">
    <cdr:from>
      <cdr:x>0.77694</cdr:x>
      <cdr:y>0.59091</cdr:y>
    </cdr:from>
    <cdr:to>
      <cdr:x>0.83741</cdr:x>
      <cdr:y>0.73414</cdr:y>
    </cdr:to>
    <cdr:sp macro="" textlink="">
      <cdr:nvSpPr>
        <cdr:cNvPr id="7" name="TextBox 20">
          <a:extLst xmlns:a="http://schemas.openxmlformats.org/drawingml/2006/main">
            <a:ext uri="{FF2B5EF4-FFF2-40B4-BE49-F238E27FC236}">
              <a16:creationId xmlns:a16="http://schemas.microsoft.com/office/drawing/2014/main" id="{D6B50716-3C1B-BF46-F01D-BF0B02CF7993}"/>
            </a:ext>
          </a:extLst>
        </cdr:cNvPr>
        <cdr:cNvSpPr txBox="1"/>
      </cdr:nvSpPr>
      <cdr:spPr>
        <a:xfrm xmlns:a="http://schemas.openxmlformats.org/drawingml/2006/main">
          <a:off x="4744903" y="2300448"/>
          <a:ext cx="369332" cy="557603"/>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dirty="0"/>
            <a:t>2024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72848-C6DE-4B85-B01D-B77EAD8CFEB2}" type="datetimeFigureOut">
              <a:t>1/3/2025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119E0-58B7-4CBC-B1C1-9A835FFD3DBE}" type="slidenum">
              <a:t>‹#›</a:t>
            </a:fld>
            <a:endParaRPr lang="en-GB"/>
          </a:p>
        </p:txBody>
      </p:sp>
    </p:spTree>
    <p:extLst>
      <p:ext uri="{BB962C8B-B14F-4D97-AF65-F5344CB8AC3E}">
        <p14:creationId xmlns:p14="http://schemas.microsoft.com/office/powerpoint/2010/main" val="424572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D119E0-58B7-4CBC-B1C1-9A835FFD3DBE}" type="slidenum">
              <a:rPr lang="en-US" smtClean="0"/>
              <a:t>2</a:t>
            </a:fld>
            <a:endParaRPr lang="en-US"/>
          </a:p>
        </p:txBody>
      </p:sp>
    </p:spTree>
    <p:extLst>
      <p:ext uri="{BB962C8B-B14F-4D97-AF65-F5344CB8AC3E}">
        <p14:creationId xmlns:p14="http://schemas.microsoft.com/office/powerpoint/2010/main" val="253910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D119E0-58B7-4CBC-B1C1-9A835FFD3DBE}" type="slidenum">
              <a:rPr lang="en-US" smtClean="0"/>
              <a:t>11</a:t>
            </a:fld>
            <a:endParaRPr lang="en-US"/>
          </a:p>
        </p:txBody>
      </p:sp>
    </p:spTree>
    <p:extLst>
      <p:ext uri="{BB962C8B-B14F-4D97-AF65-F5344CB8AC3E}">
        <p14:creationId xmlns:p14="http://schemas.microsoft.com/office/powerpoint/2010/main" val="2868764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119E0-58B7-4CBC-B1C1-9A835FFD3DBE}" type="slidenum">
              <a:rPr lang="en-US" smtClean="0"/>
              <a:t>12</a:t>
            </a:fld>
            <a:endParaRPr lang="en-US"/>
          </a:p>
        </p:txBody>
      </p:sp>
    </p:spTree>
    <p:extLst>
      <p:ext uri="{BB962C8B-B14F-4D97-AF65-F5344CB8AC3E}">
        <p14:creationId xmlns:p14="http://schemas.microsoft.com/office/powerpoint/2010/main" val="156842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Retargeting audit considerations: </a:t>
            </a:r>
          </a:p>
          <a:p>
            <a:pPr lvl="1" algn="l" fontAlgn="base">
              <a:buFont typeface="+mj-lt"/>
              <a:buAutoNum type="arabicPeriod"/>
            </a:pPr>
            <a:r>
              <a:rPr lang="en-US" sz="1800" b="1" i="0" dirty="0">
                <a:solidFill>
                  <a:srgbClr val="000000"/>
                </a:solidFill>
                <a:effectLst/>
                <a:latin typeface="Aptos" panose="020B0004020202020204" pitchFamily="34" charset="0"/>
              </a:rPr>
              <a:t>Segmentation</a:t>
            </a:r>
            <a:r>
              <a:rPr lang="en-US" sz="1800" b="0" i="0" dirty="0">
                <a:solidFill>
                  <a:srgbClr val="000000"/>
                </a:solidFill>
                <a:effectLst/>
                <a:latin typeface="Aptos" panose="020B0004020202020204" pitchFamily="34" charset="0"/>
              </a:rPr>
              <a:t>: Are we able to segment users based on their behavior on the site (e.g., product categories viewed, time on site, or visits to key pages like tenting)?</a:t>
            </a:r>
          </a:p>
          <a:p>
            <a:pPr lvl="1" algn="l" fontAlgn="base">
              <a:buFont typeface="+mj-lt"/>
              <a:buAutoNum type="arabicPeriod"/>
            </a:pPr>
            <a:r>
              <a:rPr lang="en-US" sz="1800" b="1" i="0" dirty="0">
                <a:solidFill>
                  <a:srgbClr val="000000"/>
                </a:solidFill>
                <a:effectLst/>
                <a:latin typeface="Aptos" panose="020B0004020202020204" pitchFamily="34" charset="0"/>
              </a:rPr>
              <a:t>Exclusion Lists</a:t>
            </a:r>
            <a:r>
              <a:rPr lang="en-US" sz="1800" b="0" i="0" dirty="0">
                <a:solidFill>
                  <a:srgbClr val="000000"/>
                </a:solidFill>
                <a:effectLst/>
                <a:latin typeface="Aptos" panose="020B0004020202020204" pitchFamily="34" charset="0"/>
              </a:rPr>
              <a:t>: Do we have the ability to exclude users who have already converted, as well as those with low engagement (e.g., bounced quickly)?</a:t>
            </a:r>
          </a:p>
          <a:p>
            <a:pPr lvl="1" algn="l" fontAlgn="base">
              <a:buFont typeface="+mj-lt"/>
              <a:buAutoNum type="arabicPeriod"/>
            </a:pPr>
            <a:r>
              <a:rPr lang="en-US" sz="1800" b="1" i="0" dirty="0">
                <a:solidFill>
                  <a:srgbClr val="000000"/>
                </a:solidFill>
                <a:effectLst/>
                <a:latin typeface="Aptos" panose="020B0004020202020204" pitchFamily="34" charset="0"/>
              </a:rPr>
              <a:t>Creative Optimization</a:t>
            </a:r>
            <a:r>
              <a:rPr lang="en-US" sz="1800" b="0" i="0" dirty="0">
                <a:solidFill>
                  <a:srgbClr val="000000"/>
                </a:solidFill>
                <a:effectLst/>
                <a:latin typeface="Aptos" panose="020B0004020202020204" pitchFamily="34" charset="0"/>
              </a:rPr>
              <a:t>: Are we running product-specific or dynamic retargeting ads to show users more personalized and relevant content?</a:t>
            </a:r>
          </a:p>
          <a:p>
            <a:pPr lvl="1" algn="l" fontAlgn="base">
              <a:buFont typeface="+mj-lt"/>
              <a:buAutoNum type="arabicPeriod"/>
            </a:pPr>
            <a:r>
              <a:rPr lang="en-US" sz="1800" b="1" i="0" dirty="0">
                <a:solidFill>
                  <a:srgbClr val="000000"/>
                </a:solidFill>
                <a:effectLst/>
                <a:latin typeface="Aptos" panose="020B0004020202020204" pitchFamily="34" charset="0"/>
              </a:rPr>
              <a:t>Frequency Cap</a:t>
            </a:r>
            <a:r>
              <a:rPr lang="en-US" sz="1800" b="0" i="0" dirty="0">
                <a:solidFill>
                  <a:srgbClr val="000000"/>
                </a:solidFill>
                <a:effectLst/>
                <a:latin typeface="Aptos" panose="020B0004020202020204" pitchFamily="34" charset="0"/>
              </a:rPr>
              <a:t>: Do we have a frequency cap in place to avoid overwhelming users with too many ads?</a:t>
            </a:r>
          </a:p>
          <a:p>
            <a:pPr lvl="1" algn="l" fontAlgn="base">
              <a:buFont typeface="+mj-lt"/>
              <a:buAutoNum type="arabicPeriod"/>
            </a:pPr>
            <a:r>
              <a:rPr lang="en-US" sz="1800" b="1" i="0" dirty="0">
                <a:solidFill>
                  <a:srgbClr val="000000"/>
                </a:solidFill>
                <a:effectLst/>
                <a:latin typeface="Aptos" panose="020B0004020202020204" pitchFamily="34" charset="0"/>
              </a:rPr>
              <a:t>Platform Testing</a:t>
            </a:r>
            <a:r>
              <a:rPr lang="en-US" sz="1800" b="0" i="0" dirty="0">
                <a:solidFill>
                  <a:srgbClr val="000000"/>
                </a:solidFill>
                <a:effectLst/>
                <a:latin typeface="Aptos" panose="020B0004020202020204" pitchFamily="34" charset="0"/>
              </a:rPr>
              <a:t>: Are we currently running retargeting ads across multiple platforms (Google, Facebook, etc.) to see which performs best for our audience?</a:t>
            </a:r>
          </a:p>
          <a:p>
            <a:endParaRPr lang="en-US" dirty="0"/>
          </a:p>
        </p:txBody>
      </p:sp>
      <p:sp>
        <p:nvSpPr>
          <p:cNvPr id="4" name="Slide Number Placeholder 3"/>
          <p:cNvSpPr>
            <a:spLocks noGrp="1"/>
          </p:cNvSpPr>
          <p:nvPr>
            <p:ph type="sldNum" sz="quarter" idx="5"/>
          </p:nvPr>
        </p:nvSpPr>
        <p:spPr/>
        <p:txBody>
          <a:bodyPr/>
          <a:lstStyle/>
          <a:p>
            <a:fld id="{C7D119E0-58B7-4CBC-B1C1-9A835FFD3DBE}" type="slidenum">
              <a:rPr lang="en-US" smtClean="0"/>
              <a:t>13</a:t>
            </a:fld>
            <a:endParaRPr lang="en-US"/>
          </a:p>
        </p:txBody>
      </p:sp>
    </p:spTree>
    <p:extLst>
      <p:ext uri="{BB962C8B-B14F-4D97-AF65-F5344CB8AC3E}">
        <p14:creationId xmlns:p14="http://schemas.microsoft.com/office/powerpoint/2010/main" val="286876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each chart, right click and select ‘edit data’ – update each column with data from the </a:t>
            </a:r>
            <a:r>
              <a:rPr lang="en-US" dirty="0" err="1"/>
              <a:t>Sendible</a:t>
            </a:r>
            <a:r>
              <a:rPr lang="en-US" dirty="0"/>
              <a:t> reports hub.</a:t>
            </a:r>
          </a:p>
          <a:p>
            <a:endParaRPr lang="en-US" dirty="0"/>
          </a:p>
          <a:p>
            <a:r>
              <a:rPr lang="en-US" dirty="0"/>
              <a:t>For the engagement rate chart, do not edit the engagement rate column, it will be calculated automatically when you fill in the impression and engagements data.</a:t>
            </a:r>
          </a:p>
          <a:p>
            <a:endParaRPr lang="en-US" dirty="0"/>
          </a:p>
          <a:p>
            <a:r>
              <a:rPr lang="en-US" dirty="0"/>
              <a:t>For the follower chart please just update the ‘followers gained column’ and the total followers will update automatically.</a:t>
            </a:r>
          </a:p>
          <a:p>
            <a:endParaRPr lang="en-US" dirty="0"/>
          </a:p>
          <a:p>
            <a:r>
              <a:rPr lang="en-US" dirty="0"/>
              <a:t>Please make sure you update the date range to the relevant month before recording the data. </a:t>
            </a:r>
          </a:p>
          <a:p>
            <a:endParaRPr lang="en-US" dirty="0"/>
          </a:p>
          <a:p>
            <a:endParaRPr lang="en-AE" dirty="0"/>
          </a:p>
        </p:txBody>
      </p:sp>
      <p:sp>
        <p:nvSpPr>
          <p:cNvPr id="4" name="Slide Number Placeholder 3"/>
          <p:cNvSpPr>
            <a:spLocks noGrp="1"/>
          </p:cNvSpPr>
          <p:nvPr>
            <p:ph type="sldNum" sz="quarter" idx="5"/>
          </p:nvPr>
        </p:nvSpPr>
        <p:spPr/>
        <p:txBody>
          <a:bodyPr/>
          <a:lstStyle/>
          <a:p>
            <a:fld id="{C7D119E0-58B7-4CBC-B1C1-9A835FFD3DBE}" type="slidenum">
              <a:rPr lang="en-AE" smtClean="0"/>
              <a:t>14</a:t>
            </a:fld>
            <a:endParaRPr lang="en-AE"/>
          </a:p>
        </p:txBody>
      </p:sp>
    </p:spTree>
    <p:extLst>
      <p:ext uri="{BB962C8B-B14F-4D97-AF65-F5344CB8AC3E}">
        <p14:creationId xmlns:p14="http://schemas.microsoft.com/office/powerpoint/2010/main" val="249966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CA015-1071-AB6A-F56F-DC3C814F2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3DA326-9762-671E-6C42-E236E7572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C7671-57BF-9AD7-4595-83263F0F734A}"/>
              </a:ext>
            </a:extLst>
          </p:cNvPr>
          <p:cNvSpPr>
            <a:spLocks noGrp="1"/>
          </p:cNvSpPr>
          <p:nvPr>
            <p:ph type="body" idx="1"/>
          </p:nvPr>
        </p:nvSpPr>
        <p:spPr/>
        <p:txBody>
          <a:bodyPr/>
          <a:lstStyle/>
          <a:p>
            <a:r>
              <a:rPr lang="en-US"/>
              <a:t>Include a screenshot of the most successful posts from the Sendible reports hub.</a:t>
            </a:r>
            <a:endParaRPr lang="en-AE"/>
          </a:p>
        </p:txBody>
      </p:sp>
      <p:sp>
        <p:nvSpPr>
          <p:cNvPr id="4" name="Slide Number Placeholder 3">
            <a:extLst>
              <a:ext uri="{FF2B5EF4-FFF2-40B4-BE49-F238E27FC236}">
                <a16:creationId xmlns:a16="http://schemas.microsoft.com/office/drawing/2014/main" id="{64F46E99-810F-7154-99EA-07882D841D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119E0-58B7-4CBC-B1C1-9A835FFD3DBE}"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12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each chart, right click and select ‘edit data’ – replace the sample data in each column with the relevant data.  The easiest place to get all of this information is the LinkedIn analytics section for the relevant page.</a:t>
            </a:r>
          </a:p>
          <a:p>
            <a:endParaRPr lang="en-US" dirty="0"/>
          </a:p>
          <a:p>
            <a:r>
              <a:rPr lang="en-US" dirty="0"/>
              <a:t>Please make sure you update the date range to the relevant month before recording the data. </a:t>
            </a:r>
            <a:endParaRPr lang="en-AE" dirty="0"/>
          </a:p>
          <a:p>
            <a:endParaRPr lang="en-A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119E0-58B7-4CBC-B1C1-9A835FFD3DBE}"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875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 each chart, right click and select ‘edit data’ – update each column with data from the relevant place:</a:t>
            </a:r>
          </a:p>
          <a:p>
            <a:endParaRPr lang="en-US"/>
          </a:p>
          <a:p>
            <a:r>
              <a:rPr lang="en-US"/>
              <a:t>Total impressions vs engagement rate – Instagram professional dashboard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Followers vs Non-Followers reached - Instagram professional dashboard </a:t>
            </a:r>
          </a:p>
          <a:p>
            <a:r>
              <a:rPr lang="en-US"/>
              <a:t>Followers gained vs total followers – Sendible reports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Most engaging times to post – Sendible reports hub</a:t>
            </a:r>
          </a:p>
          <a:p>
            <a:endParaRPr lang="en-US"/>
          </a:p>
          <a:p>
            <a:r>
              <a:rPr lang="en-US"/>
              <a:t>Please make sure you update the date range to the relevant month before recording the data. </a:t>
            </a:r>
          </a:p>
          <a:p>
            <a:endParaRPr lang="en-US"/>
          </a:p>
          <a:p>
            <a:r>
              <a:rPr lang="en-US"/>
              <a:t>NOTE; Age range has increased 10 years. It was 25-34 and now is 35-44.</a:t>
            </a:r>
          </a:p>
          <a:p>
            <a:endParaRPr lang="en-US"/>
          </a:p>
          <a:p>
            <a:endParaRPr lang="en-AE"/>
          </a:p>
          <a:p>
            <a:endParaRPr lang="en-A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119E0-58B7-4CBC-B1C1-9A835FFD3DBE}"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76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 screenshot of the most successful posts from the Sendible reports hub.</a:t>
            </a:r>
            <a:endParaRPr lang="en-A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119E0-58B7-4CBC-B1C1-9A835FFD3DBE}"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2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social media ‘wins’ for the month as well as key learnings – how will you use this information to inform your content strategy moving forward?</a:t>
            </a:r>
            <a:endParaRPr lang="en-AE"/>
          </a:p>
        </p:txBody>
      </p:sp>
      <p:sp>
        <p:nvSpPr>
          <p:cNvPr id="4" name="Slide Number Placeholder 3"/>
          <p:cNvSpPr>
            <a:spLocks noGrp="1"/>
          </p:cNvSpPr>
          <p:nvPr>
            <p:ph type="sldNum" sz="quarter" idx="5"/>
          </p:nvPr>
        </p:nvSpPr>
        <p:spPr/>
        <p:txBody>
          <a:bodyPr/>
          <a:lstStyle/>
          <a:p>
            <a:fld id="{C7D119E0-58B7-4CBC-B1C1-9A835FFD3DBE}" type="slidenum">
              <a:rPr lang="en-AE" smtClean="0"/>
              <a:t>19</a:t>
            </a:fld>
            <a:endParaRPr lang="en-AE"/>
          </a:p>
        </p:txBody>
      </p:sp>
    </p:spTree>
    <p:extLst>
      <p:ext uri="{BB962C8B-B14F-4D97-AF65-F5344CB8AC3E}">
        <p14:creationId xmlns:p14="http://schemas.microsoft.com/office/powerpoint/2010/main" val="203052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D119E0-58B7-4CBC-B1C1-9A835FFD3DBE}" type="slidenum">
              <a:rPr lang="en-US" smtClean="0"/>
              <a:t>3</a:t>
            </a:fld>
            <a:endParaRPr lang="en-US"/>
          </a:p>
        </p:txBody>
      </p:sp>
    </p:spTree>
    <p:extLst>
      <p:ext uri="{BB962C8B-B14F-4D97-AF65-F5344CB8AC3E}">
        <p14:creationId xmlns:p14="http://schemas.microsoft.com/office/powerpoint/2010/main" val="378146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D119E0-58B7-4CBC-B1C1-9A835FFD3DBE}" type="slidenum">
              <a:rPr lang="en-US" smtClean="0"/>
              <a:t>4</a:t>
            </a:fld>
            <a:endParaRPr lang="en-US"/>
          </a:p>
        </p:txBody>
      </p:sp>
    </p:spTree>
    <p:extLst>
      <p:ext uri="{BB962C8B-B14F-4D97-AF65-F5344CB8AC3E}">
        <p14:creationId xmlns:p14="http://schemas.microsoft.com/office/powerpoint/2010/main" val="128660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Bounce Rate has been updated to Engagement Rate. GA4 does not report Bounce Rate; </a:t>
            </a:r>
            <a:r>
              <a:rPr lang="en-US" b="0" i="0" dirty="0">
                <a:solidFill>
                  <a:srgbClr val="ECECEC"/>
                </a:solidFill>
                <a:effectLst/>
                <a:highlight>
                  <a:srgbClr val="212121"/>
                </a:highlight>
                <a:latin typeface="Söhne"/>
              </a:rPr>
              <a:t>emphasizing engaged sessions instead of bounces. This provides a better understanding of how effectively different traffic sources are contributing to user engagement on the site.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 does not specify if Average Engagement time is to be reported in seconds or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above ASR numbers are reported in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D119E0-58B7-4CBC-B1C1-9A835FFD3DBE}" type="slidenum">
              <a:rPr lang="en-US" smtClean="0"/>
              <a:t>5</a:t>
            </a:fld>
            <a:endParaRPr lang="en-US"/>
          </a:p>
        </p:txBody>
      </p:sp>
    </p:spTree>
    <p:extLst>
      <p:ext uri="{BB962C8B-B14F-4D97-AF65-F5344CB8AC3E}">
        <p14:creationId xmlns:p14="http://schemas.microsoft.com/office/powerpoint/2010/main" val="161206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Bounce Rate has been updated to Engagement Rate. GA4 does not report Bounce Rate; </a:t>
            </a:r>
            <a:r>
              <a:rPr lang="en-US" b="0" i="0" dirty="0">
                <a:solidFill>
                  <a:srgbClr val="ECECEC"/>
                </a:solidFill>
                <a:effectLst/>
                <a:highlight>
                  <a:srgbClr val="212121"/>
                </a:highlight>
                <a:latin typeface="Söhne"/>
              </a:rPr>
              <a:t>emphasizing engaged sessions instead of bounces. This provides a better understanding of how effectively different traffic sources are contributing to user engagement on the site.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 does not specify if Average Engagement time is to be reported in seconds or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above ASR numbers are reported in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D119E0-58B7-4CBC-B1C1-9A835FFD3DBE}" type="slidenum">
              <a:rPr lang="en-US" smtClean="0"/>
              <a:t>6</a:t>
            </a:fld>
            <a:endParaRPr lang="en-US"/>
          </a:p>
        </p:txBody>
      </p:sp>
    </p:spTree>
    <p:extLst>
      <p:ext uri="{BB962C8B-B14F-4D97-AF65-F5344CB8AC3E}">
        <p14:creationId xmlns:p14="http://schemas.microsoft.com/office/powerpoint/2010/main" val="2166478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CCC3-6A0A-2A02-3324-4DD31708A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4F48D-DC95-FB42-0CF9-FD448611B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1591D-69FA-6C69-BB07-5C4D7E9C78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Bounce Rate has been updated to Engagement Rate. GA4 does not report Bounce Rate; </a:t>
            </a:r>
            <a:r>
              <a:rPr lang="en-US" b="0" i="0" dirty="0">
                <a:solidFill>
                  <a:srgbClr val="ECECEC"/>
                </a:solidFill>
                <a:effectLst/>
                <a:highlight>
                  <a:srgbClr val="212121"/>
                </a:highlight>
                <a:latin typeface="Söhne"/>
              </a:rPr>
              <a:t>emphasizing engaged sessions instead of bounces. This provides a better understanding of how effectively different traffic sources are contributing to user engagement on the site.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 does not specify if Average Engagement time is to be reported in seconds or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above ASR numbers are reported in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831FED6-CD25-836D-CDE5-3C87CF094401}"/>
              </a:ext>
            </a:extLst>
          </p:cNvPr>
          <p:cNvSpPr>
            <a:spLocks noGrp="1"/>
          </p:cNvSpPr>
          <p:nvPr>
            <p:ph type="sldNum" sz="quarter" idx="5"/>
          </p:nvPr>
        </p:nvSpPr>
        <p:spPr/>
        <p:txBody>
          <a:bodyPr/>
          <a:lstStyle/>
          <a:p>
            <a:fld id="{C7D119E0-58B7-4CBC-B1C1-9A835FFD3DBE}" type="slidenum">
              <a:rPr lang="en-US" smtClean="0"/>
              <a:t>7</a:t>
            </a:fld>
            <a:endParaRPr lang="en-US"/>
          </a:p>
        </p:txBody>
      </p:sp>
    </p:spTree>
    <p:extLst>
      <p:ext uri="{BB962C8B-B14F-4D97-AF65-F5344CB8AC3E}">
        <p14:creationId xmlns:p14="http://schemas.microsoft.com/office/powerpoint/2010/main" val="21135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Bounce Rate has been updated to Engagement Rate. GA4 does not report Bounce Rate; </a:t>
            </a:r>
            <a:r>
              <a:rPr lang="en-US" b="0" i="0" dirty="0">
                <a:solidFill>
                  <a:srgbClr val="ECECEC"/>
                </a:solidFill>
                <a:effectLst/>
                <a:highlight>
                  <a:srgbClr val="212121"/>
                </a:highlight>
                <a:latin typeface="Söhne"/>
              </a:rPr>
              <a:t>emphasizing engaged sessions instead of bounces. This provides a better understanding of how effectively different traffic sources are contributing to user engagement on the site.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 does not specify if Average Engagement time is to be reported in seconds or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above ASR numbers are reported in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D119E0-58B7-4CBC-B1C1-9A835FFD3DBE}" type="slidenum">
              <a:rPr lang="en-US" smtClean="0"/>
              <a:t>8</a:t>
            </a:fld>
            <a:endParaRPr lang="en-US"/>
          </a:p>
        </p:txBody>
      </p:sp>
    </p:spTree>
    <p:extLst>
      <p:ext uri="{BB962C8B-B14F-4D97-AF65-F5344CB8AC3E}">
        <p14:creationId xmlns:p14="http://schemas.microsoft.com/office/powerpoint/2010/main" val="207913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C7D119E0-58B7-4CBC-B1C1-9A835FFD3DBE}" type="slidenum">
              <a:rPr lang="en-AE" smtClean="0"/>
              <a:t>9</a:t>
            </a:fld>
            <a:endParaRPr lang="en-AE"/>
          </a:p>
        </p:txBody>
      </p:sp>
    </p:spTree>
    <p:extLst>
      <p:ext uri="{BB962C8B-B14F-4D97-AF65-F5344CB8AC3E}">
        <p14:creationId xmlns:p14="http://schemas.microsoft.com/office/powerpoint/2010/main" val="4015219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views</a:t>
            </a:r>
          </a:p>
          <a:p>
            <a:endParaRPr lang="en-AE" dirty="0"/>
          </a:p>
        </p:txBody>
      </p:sp>
      <p:sp>
        <p:nvSpPr>
          <p:cNvPr id="4" name="Slide Number Placeholder 3"/>
          <p:cNvSpPr>
            <a:spLocks noGrp="1"/>
          </p:cNvSpPr>
          <p:nvPr>
            <p:ph type="sldNum" sz="quarter" idx="5"/>
          </p:nvPr>
        </p:nvSpPr>
        <p:spPr/>
        <p:txBody>
          <a:bodyPr/>
          <a:lstStyle/>
          <a:p>
            <a:fld id="{C7D119E0-58B7-4CBC-B1C1-9A835FFD3DBE}" type="slidenum">
              <a:rPr lang="en-AE" smtClean="0"/>
              <a:t>10</a:t>
            </a:fld>
            <a:endParaRPr lang="en-AE"/>
          </a:p>
        </p:txBody>
      </p:sp>
    </p:spTree>
    <p:extLst>
      <p:ext uri="{BB962C8B-B14F-4D97-AF65-F5344CB8AC3E}">
        <p14:creationId xmlns:p14="http://schemas.microsoft.com/office/powerpoint/2010/main" val="859885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tx1"/>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A957D9E2-5237-26A2-849C-F092CCBDC31A}"/>
              </a:ext>
            </a:extLst>
          </p:cNvPr>
          <p:cNvSpPr/>
          <p:nvPr userDrawn="1"/>
        </p:nvSpPr>
        <p:spPr>
          <a:xfrm>
            <a:off x="813582" y="206656"/>
            <a:ext cx="11167188" cy="6452006"/>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04186 w 11190183"/>
              <a:gd name="connsiteY0" fmla="*/ 0 h 6423255"/>
              <a:gd name="connsiteX1" fmla="*/ 11190183 w 11190183"/>
              <a:gd name="connsiteY1" fmla="*/ 1 h 6423255"/>
              <a:gd name="connsiteX2" fmla="*/ 10465977 w 11190183"/>
              <a:gd name="connsiteY2" fmla="*/ 1820751 h 6423255"/>
              <a:gd name="connsiteX3" fmla="*/ 10458663 w 11190183"/>
              <a:gd name="connsiteY3" fmla="*/ 6415973 h 6423255"/>
              <a:gd name="connsiteX4" fmla="*/ 1820719 w 11190183"/>
              <a:gd name="connsiteY4" fmla="*/ 6423255 h 6423255"/>
              <a:gd name="connsiteX5" fmla="*/ 21538 w 11190183"/>
              <a:gd name="connsiteY5" fmla="*/ 6423205 h 6423255"/>
              <a:gd name="connsiteX6" fmla="*/ 23 w 11190183"/>
              <a:gd name="connsiteY6" fmla="*/ 4688174 h 6423255"/>
              <a:gd name="connsiteX7" fmla="*/ 21537 w 11190183"/>
              <a:gd name="connsiteY7" fmla="*/ 2745187 h 6423255"/>
              <a:gd name="connsiteX8" fmla="*/ 1104186 w 11190183"/>
              <a:gd name="connsiteY8" fmla="*/ 0 h 6423255"/>
              <a:gd name="connsiteX0" fmla="*/ 1083013 w 11169010"/>
              <a:gd name="connsiteY0" fmla="*/ 0 h 6423255"/>
              <a:gd name="connsiteX1" fmla="*/ 11169010 w 11169010"/>
              <a:gd name="connsiteY1" fmla="*/ 1 h 6423255"/>
              <a:gd name="connsiteX2" fmla="*/ 10444804 w 11169010"/>
              <a:gd name="connsiteY2" fmla="*/ 1820751 h 6423255"/>
              <a:gd name="connsiteX3" fmla="*/ 10437490 w 11169010"/>
              <a:gd name="connsiteY3" fmla="*/ 6415973 h 6423255"/>
              <a:gd name="connsiteX4" fmla="*/ 1799546 w 11169010"/>
              <a:gd name="connsiteY4" fmla="*/ 6423255 h 6423255"/>
              <a:gd name="connsiteX5" fmla="*/ 365 w 11169010"/>
              <a:gd name="connsiteY5" fmla="*/ 6423205 h 6423255"/>
              <a:gd name="connsiteX6" fmla="*/ 1061500 w 11169010"/>
              <a:gd name="connsiteY6" fmla="*/ 4717304 h 6423255"/>
              <a:gd name="connsiteX7" fmla="*/ 364 w 11169010"/>
              <a:gd name="connsiteY7" fmla="*/ 2745187 h 6423255"/>
              <a:gd name="connsiteX8" fmla="*/ 1083013 w 11169010"/>
              <a:gd name="connsiteY8" fmla="*/ 0 h 6423255"/>
              <a:gd name="connsiteX0" fmla="*/ 1092801 w 11178798"/>
              <a:gd name="connsiteY0" fmla="*/ 0 h 6423255"/>
              <a:gd name="connsiteX1" fmla="*/ 11178798 w 11178798"/>
              <a:gd name="connsiteY1" fmla="*/ 1 h 6423255"/>
              <a:gd name="connsiteX2" fmla="*/ 10454592 w 11178798"/>
              <a:gd name="connsiteY2" fmla="*/ 1820751 h 6423255"/>
              <a:gd name="connsiteX3" fmla="*/ 10447278 w 11178798"/>
              <a:gd name="connsiteY3" fmla="*/ 6415973 h 6423255"/>
              <a:gd name="connsiteX4" fmla="*/ 1809334 w 11178798"/>
              <a:gd name="connsiteY4" fmla="*/ 6423255 h 6423255"/>
              <a:gd name="connsiteX5" fmla="*/ 10153 w 11178798"/>
              <a:gd name="connsiteY5" fmla="*/ 6423205 h 6423255"/>
              <a:gd name="connsiteX6" fmla="*/ 10584 w 11178798"/>
              <a:gd name="connsiteY6" fmla="*/ 4586218 h 6423255"/>
              <a:gd name="connsiteX7" fmla="*/ 10152 w 11178798"/>
              <a:gd name="connsiteY7" fmla="*/ 2745187 h 6423255"/>
              <a:gd name="connsiteX8" fmla="*/ 1092801 w 11178798"/>
              <a:gd name="connsiteY8" fmla="*/ 0 h 6423255"/>
              <a:gd name="connsiteX0" fmla="*/ 1218255 w 11304252"/>
              <a:gd name="connsiteY0" fmla="*/ 0 h 6423255"/>
              <a:gd name="connsiteX1" fmla="*/ 11304252 w 11304252"/>
              <a:gd name="connsiteY1" fmla="*/ 1 h 6423255"/>
              <a:gd name="connsiteX2" fmla="*/ 10580046 w 11304252"/>
              <a:gd name="connsiteY2" fmla="*/ 1820751 h 6423255"/>
              <a:gd name="connsiteX3" fmla="*/ 10572732 w 11304252"/>
              <a:gd name="connsiteY3" fmla="*/ 6415973 h 6423255"/>
              <a:gd name="connsiteX4" fmla="*/ 1934788 w 11304252"/>
              <a:gd name="connsiteY4" fmla="*/ 6423255 h 6423255"/>
              <a:gd name="connsiteX5" fmla="*/ 135607 w 11304252"/>
              <a:gd name="connsiteY5" fmla="*/ 6423205 h 6423255"/>
              <a:gd name="connsiteX6" fmla="*/ 128721 w 11304252"/>
              <a:gd name="connsiteY6" fmla="*/ 5809695 h 6423255"/>
              <a:gd name="connsiteX7" fmla="*/ 136038 w 11304252"/>
              <a:gd name="connsiteY7" fmla="*/ 4586218 h 6423255"/>
              <a:gd name="connsiteX8" fmla="*/ 135606 w 11304252"/>
              <a:gd name="connsiteY8" fmla="*/ 2745187 h 6423255"/>
              <a:gd name="connsiteX9" fmla="*/ 1218255 w 11304252"/>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18 w 11190415"/>
              <a:gd name="connsiteY0" fmla="*/ 0 h 6423255"/>
              <a:gd name="connsiteX1" fmla="*/ 11190415 w 11190415"/>
              <a:gd name="connsiteY1" fmla="*/ 1 h 6423255"/>
              <a:gd name="connsiteX2" fmla="*/ 10466209 w 11190415"/>
              <a:gd name="connsiteY2" fmla="*/ 1820751 h 6423255"/>
              <a:gd name="connsiteX3" fmla="*/ 10458895 w 11190415"/>
              <a:gd name="connsiteY3" fmla="*/ 6415973 h 6423255"/>
              <a:gd name="connsiteX4" fmla="*/ 1820951 w 11190415"/>
              <a:gd name="connsiteY4" fmla="*/ 6423255 h 6423255"/>
              <a:gd name="connsiteX5" fmla="*/ 21770 w 11190415"/>
              <a:gd name="connsiteY5" fmla="*/ 6423205 h 6423255"/>
              <a:gd name="connsiteX6" fmla="*/ 2633726 w 11190415"/>
              <a:gd name="connsiteY6" fmla="*/ 4608066 h 6423255"/>
              <a:gd name="connsiteX7" fmla="*/ 22201 w 11190415"/>
              <a:gd name="connsiteY7" fmla="*/ 4586218 h 6423255"/>
              <a:gd name="connsiteX8" fmla="*/ 21769 w 11190415"/>
              <a:gd name="connsiteY8" fmla="*/ 2745187 h 6423255"/>
              <a:gd name="connsiteX9" fmla="*/ 1104418 w 11190415"/>
              <a:gd name="connsiteY9" fmla="*/ 0 h 6423255"/>
              <a:gd name="connsiteX0" fmla="*/ 1103490 w 11189487"/>
              <a:gd name="connsiteY0" fmla="*/ 0 h 6423255"/>
              <a:gd name="connsiteX1" fmla="*/ 11189487 w 11189487"/>
              <a:gd name="connsiteY1" fmla="*/ 1 h 6423255"/>
              <a:gd name="connsiteX2" fmla="*/ 10465281 w 11189487"/>
              <a:gd name="connsiteY2" fmla="*/ 1820751 h 6423255"/>
              <a:gd name="connsiteX3" fmla="*/ 10457967 w 11189487"/>
              <a:gd name="connsiteY3" fmla="*/ 6415973 h 6423255"/>
              <a:gd name="connsiteX4" fmla="*/ 1820023 w 11189487"/>
              <a:gd name="connsiteY4" fmla="*/ 6423255 h 6423255"/>
              <a:gd name="connsiteX5" fmla="*/ 20842 w 11189487"/>
              <a:gd name="connsiteY5" fmla="*/ 6423205 h 6423255"/>
              <a:gd name="connsiteX6" fmla="*/ 2771787 w 11189487"/>
              <a:gd name="connsiteY6" fmla="*/ 4593501 h 6423255"/>
              <a:gd name="connsiteX7" fmla="*/ 21273 w 11189487"/>
              <a:gd name="connsiteY7" fmla="*/ 4586218 h 6423255"/>
              <a:gd name="connsiteX8" fmla="*/ 20841 w 11189487"/>
              <a:gd name="connsiteY8" fmla="*/ 2745187 h 6423255"/>
              <a:gd name="connsiteX9" fmla="*/ 1103490 w 11189487"/>
              <a:gd name="connsiteY9" fmla="*/ 0 h 6423255"/>
              <a:gd name="connsiteX0" fmla="*/ 1102384 w 11188381"/>
              <a:gd name="connsiteY0" fmla="*/ 0 h 6423255"/>
              <a:gd name="connsiteX1" fmla="*/ 11188381 w 11188381"/>
              <a:gd name="connsiteY1" fmla="*/ 1 h 6423255"/>
              <a:gd name="connsiteX2" fmla="*/ 10464175 w 11188381"/>
              <a:gd name="connsiteY2" fmla="*/ 1820751 h 6423255"/>
              <a:gd name="connsiteX3" fmla="*/ 10456861 w 11188381"/>
              <a:gd name="connsiteY3" fmla="*/ 6415973 h 6423255"/>
              <a:gd name="connsiteX4" fmla="*/ 1818917 w 11188381"/>
              <a:gd name="connsiteY4" fmla="*/ 6423255 h 6423255"/>
              <a:gd name="connsiteX5" fmla="*/ 19736 w 11188381"/>
              <a:gd name="connsiteY5" fmla="*/ 6423205 h 6423255"/>
              <a:gd name="connsiteX6" fmla="*/ 2953561 w 11188381"/>
              <a:gd name="connsiteY6" fmla="*/ 4600784 h 6423255"/>
              <a:gd name="connsiteX7" fmla="*/ 20167 w 11188381"/>
              <a:gd name="connsiteY7" fmla="*/ 4586218 h 6423255"/>
              <a:gd name="connsiteX8" fmla="*/ 19735 w 11188381"/>
              <a:gd name="connsiteY8" fmla="*/ 2745187 h 6423255"/>
              <a:gd name="connsiteX9" fmla="*/ 1102384 w 11188381"/>
              <a:gd name="connsiteY9" fmla="*/ 0 h 6423255"/>
              <a:gd name="connsiteX0" fmla="*/ 1102767 w 11188764"/>
              <a:gd name="connsiteY0" fmla="*/ 0 h 6423255"/>
              <a:gd name="connsiteX1" fmla="*/ 11188764 w 11188764"/>
              <a:gd name="connsiteY1" fmla="*/ 1 h 6423255"/>
              <a:gd name="connsiteX2" fmla="*/ 10464558 w 11188764"/>
              <a:gd name="connsiteY2" fmla="*/ 1820751 h 6423255"/>
              <a:gd name="connsiteX3" fmla="*/ 10457244 w 11188764"/>
              <a:gd name="connsiteY3" fmla="*/ 6415973 h 6423255"/>
              <a:gd name="connsiteX4" fmla="*/ 1819300 w 11188764"/>
              <a:gd name="connsiteY4" fmla="*/ 6423255 h 6423255"/>
              <a:gd name="connsiteX5" fmla="*/ 20119 w 11188764"/>
              <a:gd name="connsiteY5" fmla="*/ 6423205 h 6423255"/>
              <a:gd name="connsiteX6" fmla="*/ 2888107 w 11188764"/>
              <a:gd name="connsiteY6" fmla="*/ 4593501 h 6423255"/>
              <a:gd name="connsiteX7" fmla="*/ 20550 w 11188764"/>
              <a:gd name="connsiteY7" fmla="*/ 4586218 h 6423255"/>
              <a:gd name="connsiteX8" fmla="*/ 20118 w 11188764"/>
              <a:gd name="connsiteY8" fmla="*/ 2745187 h 6423255"/>
              <a:gd name="connsiteX9" fmla="*/ 1102767 w 11188764"/>
              <a:gd name="connsiteY9" fmla="*/ 0 h 6423255"/>
              <a:gd name="connsiteX0" fmla="*/ 1092802 w 11178799"/>
              <a:gd name="connsiteY0" fmla="*/ 0 h 6423255"/>
              <a:gd name="connsiteX1" fmla="*/ 11178799 w 11178799"/>
              <a:gd name="connsiteY1" fmla="*/ 1 h 6423255"/>
              <a:gd name="connsiteX2" fmla="*/ 10454593 w 11178799"/>
              <a:gd name="connsiteY2" fmla="*/ 1820751 h 6423255"/>
              <a:gd name="connsiteX3" fmla="*/ 10447279 w 11178799"/>
              <a:gd name="connsiteY3" fmla="*/ 6415973 h 6423255"/>
              <a:gd name="connsiteX4" fmla="*/ 1809335 w 11178799"/>
              <a:gd name="connsiteY4" fmla="*/ 6423255 h 6423255"/>
              <a:gd name="connsiteX5" fmla="*/ 1487824 w 11178799"/>
              <a:gd name="connsiteY5" fmla="*/ 6379510 h 6423255"/>
              <a:gd name="connsiteX6" fmla="*/ 2878142 w 11178799"/>
              <a:gd name="connsiteY6" fmla="*/ 4593501 h 6423255"/>
              <a:gd name="connsiteX7" fmla="*/ 10585 w 11178799"/>
              <a:gd name="connsiteY7" fmla="*/ 4586218 h 6423255"/>
              <a:gd name="connsiteX8" fmla="*/ 10153 w 11178799"/>
              <a:gd name="connsiteY8" fmla="*/ 2745187 h 6423255"/>
              <a:gd name="connsiteX9" fmla="*/ 1092802 w 11178799"/>
              <a:gd name="connsiteY9" fmla="*/ 0 h 642325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1487824 w 11178799"/>
              <a:gd name="connsiteY5" fmla="*/ 6379510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4187133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3631178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31178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3609233 w 11178799"/>
              <a:gd name="connsiteY5" fmla="*/ 6408641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25"/>
              <a:gd name="connsiteX1" fmla="*/ 11178799 w 11178799"/>
              <a:gd name="connsiteY1" fmla="*/ 1 h 6423225"/>
              <a:gd name="connsiteX2" fmla="*/ 11171483 w 11178799"/>
              <a:gd name="connsiteY2" fmla="*/ 1842599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56"/>
              <a:gd name="connsiteX1" fmla="*/ 11178799 w 11178799"/>
              <a:gd name="connsiteY1" fmla="*/ 1 h 6423256"/>
              <a:gd name="connsiteX2" fmla="*/ 11171483 w 11178799"/>
              <a:gd name="connsiteY2" fmla="*/ 1842599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1486"/>
              <a:gd name="connsiteY0" fmla="*/ 0 h 6423256"/>
              <a:gd name="connsiteX1" fmla="*/ 9905954 w 11171486"/>
              <a:gd name="connsiteY1" fmla="*/ 1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5"/>
              <a:gd name="connsiteY0" fmla="*/ 0 h 6423256"/>
              <a:gd name="connsiteX1" fmla="*/ 9606031 w 11171485"/>
              <a:gd name="connsiteY1" fmla="*/ 7283 h 6423256"/>
              <a:gd name="connsiteX2" fmla="*/ 11171483 w 11171485"/>
              <a:gd name="connsiteY2" fmla="*/ 1842599 h 6423256"/>
              <a:gd name="connsiteX3" fmla="*/ 11171483 w 11171485"/>
              <a:gd name="connsiteY3" fmla="*/ 6423256 h 6423256"/>
              <a:gd name="connsiteX4" fmla="*/ 6988497 w 11171485"/>
              <a:gd name="connsiteY4" fmla="*/ 6415973 h 6423256"/>
              <a:gd name="connsiteX5" fmla="*/ 3609233 w 11171485"/>
              <a:gd name="connsiteY5" fmla="*/ 6423206 h 6423256"/>
              <a:gd name="connsiteX6" fmla="*/ 2878142 w 11171485"/>
              <a:gd name="connsiteY6" fmla="*/ 4593501 h 6423256"/>
              <a:gd name="connsiteX7" fmla="*/ 10585 w 11171485"/>
              <a:gd name="connsiteY7" fmla="*/ 4586218 h 6423256"/>
              <a:gd name="connsiteX8" fmla="*/ 10153 w 11171485"/>
              <a:gd name="connsiteY8" fmla="*/ 2745187 h 6423256"/>
              <a:gd name="connsiteX9" fmla="*/ 1092802 w 11171485"/>
              <a:gd name="connsiteY9" fmla="*/ 0 h 6423256"/>
              <a:gd name="connsiteX0" fmla="*/ 1092802 w 11171486"/>
              <a:gd name="connsiteY0" fmla="*/ 0 h 6423256"/>
              <a:gd name="connsiteX1" fmla="*/ 9745019 w 11171486"/>
              <a:gd name="connsiteY1" fmla="*/ 14566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6"/>
              <a:gd name="connsiteY0" fmla="*/ 0 h 6423256"/>
              <a:gd name="connsiteX1" fmla="*/ 9737703 w 11171486"/>
              <a:gd name="connsiteY1" fmla="*/ 0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86117"/>
              <a:gd name="connsiteY0" fmla="*/ 0 h 6423256"/>
              <a:gd name="connsiteX1" fmla="*/ 9737703 w 11186117"/>
              <a:gd name="connsiteY1" fmla="*/ 0 h 6423256"/>
              <a:gd name="connsiteX2" fmla="*/ 11186114 w 11186117"/>
              <a:gd name="connsiteY2" fmla="*/ 2563577 h 6423256"/>
              <a:gd name="connsiteX3" fmla="*/ 11171483 w 11186117"/>
              <a:gd name="connsiteY3" fmla="*/ 6423256 h 6423256"/>
              <a:gd name="connsiteX4" fmla="*/ 6988497 w 11186117"/>
              <a:gd name="connsiteY4" fmla="*/ 6415973 h 6423256"/>
              <a:gd name="connsiteX5" fmla="*/ 3609233 w 11186117"/>
              <a:gd name="connsiteY5" fmla="*/ 6423206 h 6423256"/>
              <a:gd name="connsiteX6" fmla="*/ 2878142 w 11186117"/>
              <a:gd name="connsiteY6" fmla="*/ 4593501 h 6423256"/>
              <a:gd name="connsiteX7" fmla="*/ 10585 w 11186117"/>
              <a:gd name="connsiteY7" fmla="*/ 4586218 h 6423256"/>
              <a:gd name="connsiteX8" fmla="*/ 10153 w 11186117"/>
              <a:gd name="connsiteY8" fmla="*/ 2745187 h 6423256"/>
              <a:gd name="connsiteX9" fmla="*/ 1092802 w 11186117"/>
              <a:gd name="connsiteY9" fmla="*/ 0 h 6423256"/>
              <a:gd name="connsiteX0" fmla="*/ 1092802 w 11178802"/>
              <a:gd name="connsiteY0" fmla="*/ 0 h 6423256"/>
              <a:gd name="connsiteX1" fmla="*/ 9737703 w 11178802"/>
              <a:gd name="connsiteY1" fmla="*/ 0 h 6423256"/>
              <a:gd name="connsiteX2" fmla="*/ 11178799 w 11178802"/>
              <a:gd name="connsiteY2" fmla="*/ 2811185 h 6423256"/>
              <a:gd name="connsiteX3" fmla="*/ 11171483 w 11178802"/>
              <a:gd name="connsiteY3" fmla="*/ 6423256 h 6423256"/>
              <a:gd name="connsiteX4" fmla="*/ 6988497 w 11178802"/>
              <a:gd name="connsiteY4" fmla="*/ 6415973 h 6423256"/>
              <a:gd name="connsiteX5" fmla="*/ 3609233 w 11178802"/>
              <a:gd name="connsiteY5" fmla="*/ 6423206 h 6423256"/>
              <a:gd name="connsiteX6" fmla="*/ 2878142 w 11178802"/>
              <a:gd name="connsiteY6" fmla="*/ 4593501 h 6423256"/>
              <a:gd name="connsiteX7" fmla="*/ 10585 w 11178802"/>
              <a:gd name="connsiteY7" fmla="*/ 4586218 h 6423256"/>
              <a:gd name="connsiteX8" fmla="*/ 10153 w 11178802"/>
              <a:gd name="connsiteY8" fmla="*/ 2745187 h 6423256"/>
              <a:gd name="connsiteX9" fmla="*/ 1092802 w 11178802"/>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3066076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4 w 11172187"/>
              <a:gd name="connsiteY2" fmla="*/ 3342816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444772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626838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1694"/>
              <a:gd name="connsiteY0" fmla="*/ 0 h 6423256"/>
              <a:gd name="connsiteX1" fmla="*/ 9737703 w 11171694"/>
              <a:gd name="connsiteY1" fmla="*/ 0 h 6423256"/>
              <a:gd name="connsiteX2" fmla="*/ 11156854 w 11171694"/>
              <a:gd name="connsiteY2" fmla="*/ 3903578 h 6423256"/>
              <a:gd name="connsiteX3" fmla="*/ 11171483 w 11171694"/>
              <a:gd name="connsiteY3" fmla="*/ 6423256 h 6423256"/>
              <a:gd name="connsiteX4" fmla="*/ 6988497 w 11171694"/>
              <a:gd name="connsiteY4" fmla="*/ 6415973 h 6423256"/>
              <a:gd name="connsiteX5" fmla="*/ 3609233 w 11171694"/>
              <a:gd name="connsiteY5" fmla="*/ 6423206 h 6423256"/>
              <a:gd name="connsiteX6" fmla="*/ 2878142 w 11171694"/>
              <a:gd name="connsiteY6" fmla="*/ 4593501 h 6423256"/>
              <a:gd name="connsiteX7" fmla="*/ 10585 w 11171694"/>
              <a:gd name="connsiteY7" fmla="*/ 4586218 h 6423256"/>
              <a:gd name="connsiteX8" fmla="*/ 10153 w 11171694"/>
              <a:gd name="connsiteY8" fmla="*/ 2745187 h 6423256"/>
              <a:gd name="connsiteX9" fmla="*/ 1092802 w 11171694"/>
              <a:gd name="connsiteY9" fmla="*/ 0 h 6423256"/>
              <a:gd name="connsiteX0" fmla="*/ 1092802 w 11178799"/>
              <a:gd name="connsiteY0" fmla="*/ 0 h 6423256"/>
              <a:gd name="connsiteX1" fmla="*/ 9737703 w 11178799"/>
              <a:gd name="connsiteY1" fmla="*/ 0 h 6423256"/>
              <a:gd name="connsiteX2" fmla="*/ 11178799 w 11178799"/>
              <a:gd name="connsiteY2" fmla="*/ 3692383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153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153 w 11172187"/>
              <a:gd name="connsiteY9" fmla="*/ 0 h 6423256"/>
              <a:gd name="connsiteX0" fmla="*/ 838792 w 12000826"/>
              <a:gd name="connsiteY0" fmla="*/ 0 h 6423256"/>
              <a:gd name="connsiteX1" fmla="*/ 10566342 w 12000826"/>
              <a:gd name="connsiteY1" fmla="*/ 0 h 6423256"/>
              <a:gd name="connsiteX2" fmla="*/ 12000122 w 12000826"/>
              <a:gd name="connsiteY2" fmla="*/ 3655970 h 6423256"/>
              <a:gd name="connsiteX3" fmla="*/ 12000122 w 12000826"/>
              <a:gd name="connsiteY3" fmla="*/ 6423256 h 6423256"/>
              <a:gd name="connsiteX4" fmla="*/ 7817136 w 12000826"/>
              <a:gd name="connsiteY4" fmla="*/ 6415973 h 6423256"/>
              <a:gd name="connsiteX5" fmla="*/ 4437872 w 12000826"/>
              <a:gd name="connsiteY5" fmla="*/ 6423206 h 6423256"/>
              <a:gd name="connsiteX6" fmla="*/ 3706781 w 12000826"/>
              <a:gd name="connsiteY6" fmla="*/ 4593501 h 6423256"/>
              <a:gd name="connsiteX7" fmla="*/ 839224 w 12000826"/>
              <a:gd name="connsiteY7" fmla="*/ 4586218 h 6423256"/>
              <a:gd name="connsiteX8" fmla="*/ 838792 w 12000826"/>
              <a:gd name="connsiteY8" fmla="*/ 0 h 6423256"/>
              <a:gd name="connsiteX0" fmla="*/ 213135 w 11375169"/>
              <a:gd name="connsiteY0" fmla="*/ 0 h 6423256"/>
              <a:gd name="connsiteX1" fmla="*/ 9940685 w 11375169"/>
              <a:gd name="connsiteY1" fmla="*/ 0 h 6423256"/>
              <a:gd name="connsiteX2" fmla="*/ 11374465 w 11375169"/>
              <a:gd name="connsiteY2" fmla="*/ 3655970 h 6423256"/>
              <a:gd name="connsiteX3" fmla="*/ 11374465 w 11375169"/>
              <a:gd name="connsiteY3" fmla="*/ 6423256 h 6423256"/>
              <a:gd name="connsiteX4" fmla="*/ 7191479 w 11375169"/>
              <a:gd name="connsiteY4" fmla="*/ 6415973 h 6423256"/>
              <a:gd name="connsiteX5" fmla="*/ 3812215 w 11375169"/>
              <a:gd name="connsiteY5" fmla="*/ 6423206 h 6423256"/>
              <a:gd name="connsiteX6" fmla="*/ 3081124 w 11375169"/>
              <a:gd name="connsiteY6" fmla="*/ 4593501 h 6423256"/>
              <a:gd name="connsiteX7" fmla="*/ 213567 w 11375169"/>
              <a:gd name="connsiteY7" fmla="*/ 4586218 h 6423256"/>
              <a:gd name="connsiteX8" fmla="*/ 213135 w 11375169"/>
              <a:gd name="connsiteY8" fmla="*/ 0 h 6423256"/>
              <a:gd name="connsiteX0" fmla="*/ 5289 w 11167323"/>
              <a:gd name="connsiteY0" fmla="*/ 0 h 6423256"/>
              <a:gd name="connsiteX1" fmla="*/ 9732839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323"/>
              <a:gd name="connsiteY0" fmla="*/ 0 h 6423256"/>
              <a:gd name="connsiteX1" fmla="*/ 11159303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9645057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7188" h="6423256">
                <a:moveTo>
                  <a:pt x="5289" y="0"/>
                </a:moveTo>
                <a:lnTo>
                  <a:pt x="11159303" y="0"/>
                </a:lnTo>
                <a:cubicBezTo>
                  <a:pt x="11178810" y="24307"/>
                  <a:pt x="11154427" y="3675358"/>
                  <a:pt x="11166619" y="3655970"/>
                </a:cubicBezTo>
                <a:cubicBezTo>
                  <a:pt x="11149549" y="3665647"/>
                  <a:pt x="10093723" y="6420862"/>
                  <a:pt x="10083969" y="6423256"/>
                </a:cubicBezTo>
                <a:lnTo>
                  <a:pt x="6983633" y="6415973"/>
                </a:lnTo>
                <a:lnTo>
                  <a:pt x="3604369" y="6423206"/>
                </a:lnTo>
                <a:cubicBezTo>
                  <a:pt x="3603281" y="6430186"/>
                  <a:pt x="2880521" y="4593797"/>
                  <a:pt x="2873278" y="4593501"/>
                </a:cubicBezTo>
                <a:cubicBezTo>
                  <a:pt x="2873350" y="4600489"/>
                  <a:pt x="4574" y="4587187"/>
                  <a:pt x="5721" y="4586218"/>
                </a:cubicBezTo>
                <a:cubicBezTo>
                  <a:pt x="-4104" y="4585309"/>
                  <a:pt x="762" y="6979"/>
                  <a:pt x="5289" y="0"/>
                </a:cubicBezTo>
                <a:close/>
              </a:path>
            </a:pathLst>
          </a:custGeom>
          <a:blipFill dpi="0" rotWithShape="1">
            <a:blip r:embed="rId2"/>
            <a:srcRect/>
            <a:stretch>
              <a:fillRect l="-15000" t="-25000" r="-34000" b="-7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B9FA3E95-110E-E5F5-C2D7-8EBBD2B61F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5982" y="6112918"/>
            <a:ext cx="1949472" cy="545744"/>
          </a:xfrm>
          <a:prstGeom prst="rect">
            <a:avLst/>
          </a:prstGeom>
        </p:spPr>
      </p:pic>
      <p:sp>
        <p:nvSpPr>
          <p:cNvPr id="12" name="Text Placeholder 11">
            <a:extLst>
              <a:ext uri="{FF2B5EF4-FFF2-40B4-BE49-F238E27FC236}">
                <a16:creationId xmlns:a16="http://schemas.microsoft.com/office/drawing/2014/main" id="{BFC4060A-DAA0-3726-C4F0-EBB398C9A22F}"/>
              </a:ext>
            </a:extLst>
          </p:cNvPr>
          <p:cNvSpPr>
            <a:spLocks noGrp="1"/>
          </p:cNvSpPr>
          <p:nvPr>
            <p:ph type="body" sz="quarter" idx="10" hasCustomPrompt="1"/>
          </p:nvPr>
        </p:nvSpPr>
        <p:spPr>
          <a:xfrm>
            <a:off x="1581150" y="1619250"/>
            <a:ext cx="6848475" cy="2838450"/>
          </a:xfrm>
          <a:prstGeom prst="rect">
            <a:avLst/>
          </a:prstGeom>
        </p:spPr>
        <p:txBody>
          <a:bodyPr/>
          <a:lstStyle>
            <a:lvl1pPr marL="0" indent="0">
              <a:buNone/>
              <a:defRPr sz="6600">
                <a:latin typeface="Century Gothic" panose="020B0502020202020204" pitchFamily="34" charset="0"/>
              </a:defRPr>
            </a:lvl1pPr>
            <a:lvl2pPr marL="457200" indent="0">
              <a:buNone/>
              <a:defRPr sz="6600">
                <a:latin typeface="Century Gothic" panose="020B0502020202020204" pitchFamily="34" charset="0"/>
              </a:defRPr>
            </a:lvl2pPr>
            <a:lvl3pPr marL="914400" indent="0">
              <a:buNone/>
              <a:defRPr sz="6600">
                <a:latin typeface="Century Gothic" panose="020B0502020202020204" pitchFamily="34" charset="0"/>
              </a:defRPr>
            </a:lvl3pPr>
            <a:lvl4pPr marL="1371600" indent="0">
              <a:buNone/>
              <a:defRPr sz="6600">
                <a:latin typeface="Century Gothic" panose="020B0502020202020204" pitchFamily="34" charset="0"/>
              </a:defRPr>
            </a:lvl4pPr>
            <a:lvl5pPr marL="1828800" indent="0">
              <a:buNone/>
              <a:defRPr sz="6600">
                <a:latin typeface="Century Gothic" panose="020B0502020202020204" pitchFamily="34" charset="0"/>
              </a:defRPr>
            </a:lvl5pPr>
          </a:lstStyle>
          <a:p>
            <a:pPr lvl="0"/>
            <a:r>
              <a:rPr lang="en-US"/>
              <a:t>Title</a:t>
            </a:r>
            <a:endParaRPr lang="en-AE"/>
          </a:p>
        </p:txBody>
      </p:sp>
    </p:spTree>
    <p:extLst>
      <p:ext uri="{BB962C8B-B14F-4D97-AF65-F5344CB8AC3E}">
        <p14:creationId xmlns:p14="http://schemas.microsoft.com/office/powerpoint/2010/main" val="1413708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earer Divider 1">
    <p:bg>
      <p:bgPr>
        <a:solidFill>
          <a:schemeClr val="tx1"/>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352828F8-DF76-8C45-B215-382971A161C7}"/>
              </a:ext>
            </a:extLst>
          </p:cNvPr>
          <p:cNvSpPr/>
          <p:nvPr userDrawn="1"/>
        </p:nvSpPr>
        <p:spPr>
          <a:xfrm>
            <a:off x="818867" y="197509"/>
            <a:ext cx="10446538" cy="6461152"/>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917254 h 6423255"/>
              <a:gd name="connsiteX7" fmla="*/ 1082649 w 11168646"/>
              <a:gd name="connsiteY7" fmla="*/ 0 h 6423255"/>
              <a:gd name="connsiteX0" fmla="*/ 358444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917254 h 6423255"/>
              <a:gd name="connsiteX7" fmla="*/ 358444 w 11168646"/>
              <a:gd name="connsiteY7" fmla="*/ 0 h 6423255"/>
              <a:gd name="connsiteX0" fmla="*/ 358444 w 10568800"/>
              <a:gd name="connsiteY0" fmla="*/ 0 h 6423255"/>
              <a:gd name="connsiteX1" fmla="*/ 10568800 w 10568800"/>
              <a:gd name="connsiteY1" fmla="*/ 14566 h 6423255"/>
              <a:gd name="connsiteX2" fmla="*/ 10444440 w 10568800"/>
              <a:gd name="connsiteY2" fmla="*/ 1820751 h 6423255"/>
              <a:gd name="connsiteX3" fmla="*/ 10437126 w 10568800"/>
              <a:gd name="connsiteY3" fmla="*/ 6415973 h 6423255"/>
              <a:gd name="connsiteX4" fmla="*/ 1799182 w 10568800"/>
              <a:gd name="connsiteY4" fmla="*/ 6423255 h 6423255"/>
              <a:gd name="connsiteX5" fmla="*/ 1 w 10568800"/>
              <a:gd name="connsiteY5" fmla="*/ 6423205 h 6423255"/>
              <a:gd name="connsiteX6" fmla="*/ 0 w 10568800"/>
              <a:gd name="connsiteY6" fmla="*/ 917254 h 6423255"/>
              <a:gd name="connsiteX7" fmla="*/ 358444 w 10568800"/>
              <a:gd name="connsiteY7" fmla="*/ 0 h 6423255"/>
              <a:gd name="connsiteX0" fmla="*/ 358444 w 10481017"/>
              <a:gd name="connsiteY0" fmla="*/ 0 h 6423255"/>
              <a:gd name="connsiteX1" fmla="*/ 10481017 w 10481017"/>
              <a:gd name="connsiteY1" fmla="*/ 7283 h 6423255"/>
              <a:gd name="connsiteX2" fmla="*/ 10444440 w 10481017"/>
              <a:gd name="connsiteY2" fmla="*/ 1820751 h 6423255"/>
              <a:gd name="connsiteX3" fmla="*/ 10437126 w 10481017"/>
              <a:gd name="connsiteY3" fmla="*/ 6415973 h 6423255"/>
              <a:gd name="connsiteX4" fmla="*/ 1799182 w 10481017"/>
              <a:gd name="connsiteY4" fmla="*/ 6423255 h 6423255"/>
              <a:gd name="connsiteX5" fmla="*/ 1 w 10481017"/>
              <a:gd name="connsiteY5" fmla="*/ 6423205 h 6423255"/>
              <a:gd name="connsiteX6" fmla="*/ 0 w 10481017"/>
              <a:gd name="connsiteY6" fmla="*/ 917254 h 6423255"/>
              <a:gd name="connsiteX7" fmla="*/ 358444 w 10481017"/>
              <a:gd name="connsiteY7" fmla="*/ 0 h 6423255"/>
              <a:gd name="connsiteX0" fmla="*/ 358444 w 10481017"/>
              <a:gd name="connsiteY0" fmla="*/ 0 h 6423255"/>
              <a:gd name="connsiteX1" fmla="*/ 10481017 w 10481017"/>
              <a:gd name="connsiteY1" fmla="*/ 7283 h 6423255"/>
              <a:gd name="connsiteX2" fmla="*/ 9712920 w 10481017"/>
              <a:gd name="connsiteY2" fmla="*/ 1864447 h 6423255"/>
              <a:gd name="connsiteX3" fmla="*/ 10437126 w 10481017"/>
              <a:gd name="connsiteY3" fmla="*/ 6415973 h 6423255"/>
              <a:gd name="connsiteX4" fmla="*/ 1799182 w 10481017"/>
              <a:gd name="connsiteY4" fmla="*/ 6423255 h 6423255"/>
              <a:gd name="connsiteX5" fmla="*/ 1 w 10481017"/>
              <a:gd name="connsiteY5" fmla="*/ 6423205 h 6423255"/>
              <a:gd name="connsiteX6" fmla="*/ 0 w 10481017"/>
              <a:gd name="connsiteY6" fmla="*/ 917254 h 6423255"/>
              <a:gd name="connsiteX7" fmla="*/ 358444 w 10481017"/>
              <a:gd name="connsiteY7" fmla="*/ 0 h 6423255"/>
              <a:gd name="connsiteX0" fmla="*/ 358444 w 10481017"/>
              <a:gd name="connsiteY0" fmla="*/ 0 h 6423255"/>
              <a:gd name="connsiteX1" fmla="*/ 10481017 w 10481017"/>
              <a:gd name="connsiteY1" fmla="*/ 7283 h 6423255"/>
              <a:gd name="connsiteX2" fmla="*/ 9420312 w 10481017"/>
              <a:gd name="connsiteY2" fmla="*/ 1820750 h 6423255"/>
              <a:gd name="connsiteX3" fmla="*/ 10437126 w 10481017"/>
              <a:gd name="connsiteY3" fmla="*/ 6415973 h 6423255"/>
              <a:gd name="connsiteX4" fmla="*/ 1799182 w 10481017"/>
              <a:gd name="connsiteY4" fmla="*/ 6423255 h 6423255"/>
              <a:gd name="connsiteX5" fmla="*/ 1 w 10481017"/>
              <a:gd name="connsiteY5" fmla="*/ 6423205 h 6423255"/>
              <a:gd name="connsiteX6" fmla="*/ 0 w 10481017"/>
              <a:gd name="connsiteY6" fmla="*/ 917254 h 6423255"/>
              <a:gd name="connsiteX7" fmla="*/ 358444 w 10481017"/>
              <a:gd name="connsiteY7" fmla="*/ 0 h 6423255"/>
              <a:gd name="connsiteX0" fmla="*/ 358444 w 10481017"/>
              <a:gd name="connsiteY0" fmla="*/ 0 h 6423255"/>
              <a:gd name="connsiteX1" fmla="*/ 10481017 w 10481017"/>
              <a:gd name="connsiteY1" fmla="*/ 7283 h 6423255"/>
              <a:gd name="connsiteX2" fmla="*/ 9712920 w 10481017"/>
              <a:gd name="connsiteY2" fmla="*/ 1835316 h 6423255"/>
              <a:gd name="connsiteX3" fmla="*/ 10437126 w 10481017"/>
              <a:gd name="connsiteY3" fmla="*/ 6415973 h 6423255"/>
              <a:gd name="connsiteX4" fmla="*/ 1799182 w 10481017"/>
              <a:gd name="connsiteY4" fmla="*/ 6423255 h 6423255"/>
              <a:gd name="connsiteX5" fmla="*/ 1 w 10481017"/>
              <a:gd name="connsiteY5" fmla="*/ 6423205 h 6423255"/>
              <a:gd name="connsiteX6" fmla="*/ 0 w 10481017"/>
              <a:gd name="connsiteY6" fmla="*/ 917254 h 6423255"/>
              <a:gd name="connsiteX7" fmla="*/ 358444 w 10481017"/>
              <a:gd name="connsiteY7" fmla="*/ 0 h 6423255"/>
              <a:gd name="connsiteX0" fmla="*/ 358444 w 10437126"/>
              <a:gd name="connsiteY0" fmla="*/ 0 h 6423255"/>
              <a:gd name="connsiteX1" fmla="*/ 10305452 w 10437126"/>
              <a:gd name="connsiteY1" fmla="*/ 14566 h 6423255"/>
              <a:gd name="connsiteX2" fmla="*/ 9712920 w 10437126"/>
              <a:gd name="connsiteY2" fmla="*/ 1835316 h 6423255"/>
              <a:gd name="connsiteX3" fmla="*/ 10437126 w 10437126"/>
              <a:gd name="connsiteY3" fmla="*/ 6415973 h 6423255"/>
              <a:gd name="connsiteX4" fmla="*/ 1799182 w 10437126"/>
              <a:gd name="connsiteY4" fmla="*/ 6423255 h 6423255"/>
              <a:gd name="connsiteX5" fmla="*/ 1 w 10437126"/>
              <a:gd name="connsiteY5" fmla="*/ 6423205 h 6423255"/>
              <a:gd name="connsiteX6" fmla="*/ 0 w 10437126"/>
              <a:gd name="connsiteY6" fmla="*/ 917254 h 6423255"/>
              <a:gd name="connsiteX7" fmla="*/ 358444 w 10437126"/>
              <a:gd name="connsiteY7" fmla="*/ 0 h 6423255"/>
              <a:gd name="connsiteX0" fmla="*/ 358444 w 10437126"/>
              <a:gd name="connsiteY0" fmla="*/ 0 h 6423255"/>
              <a:gd name="connsiteX1" fmla="*/ 9712920 w 10437126"/>
              <a:gd name="connsiteY1" fmla="*/ 1835316 h 6423255"/>
              <a:gd name="connsiteX2" fmla="*/ 10437126 w 10437126"/>
              <a:gd name="connsiteY2" fmla="*/ 6415973 h 6423255"/>
              <a:gd name="connsiteX3" fmla="*/ 1799182 w 10437126"/>
              <a:gd name="connsiteY3" fmla="*/ 6423255 h 6423255"/>
              <a:gd name="connsiteX4" fmla="*/ 1 w 10437126"/>
              <a:gd name="connsiteY4" fmla="*/ 6423205 h 6423255"/>
              <a:gd name="connsiteX5" fmla="*/ 0 w 10437126"/>
              <a:gd name="connsiteY5" fmla="*/ 917254 h 6423255"/>
              <a:gd name="connsiteX6" fmla="*/ 358444 w 10437126"/>
              <a:gd name="connsiteY6" fmla="*/ 0 h 6423255"/>
              <a:gd name="connsiteX0" fmla="*/ 358444 w 10444440"/>
              <a:gd name="connsiteY0" fmla="*/ 0 h 6423255"/>
              <a:gd name="connsiteX1" fmla="*/ 10444440 w 10444440"/>
              <a:gd name="connsiteY1" fmla="*/ 100 h 6423255"/>
              <a:gd name="connsiteX2" fmla="*/ 10437126 w 10444440"/>
              <a:gd name="connsiteY2" fmla="*/ 6415973 h 6423255"/>
              <a:gd name="connsiteX3" fmla="*/ 1799182 w 10444440"/>
              <a:gd name="connsiteY3" fmla="*/ 6423255 h 6423255"/>
              <a:gd name="connsiteX4" fmla="*/ 1 w 10444440"/>
              <a:gd name="connsiteY4" fmla="*/ 6423205 h 6423255"/>
              <a:gd name="connsiteX5" fmla="*/ 0 w 10444440"/>
              <a:gd name="connsiteY5" fmla="*/ 917254 h 6423255"/>
              <a:gd name="connsiteX6" fmla="*/ 358444 w 10444440"/>
              <a:gd name="connsiteY6" fmla="*/ 0 h 6423255"/>
              <a:gd name="connsiteX0" fmla="*/ 358444 w 10444440"/>
              <a:gd name="connsiteY0" fmla="*/ 0 h 6423255"/>
              <a:gd name="connsiteX1" fmla="*/ 10444440 w 10444440"/>
              <a:gd name="connsiteY1" fmla="*/ 100 h 6423255"/>
              <a:gd name="connsiteX2" fmla="*/ 10431908 w 10444440"/>
              <a:gd name="connsiteY2" fmla="*/ 1884372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0444440"/>
              <a:gd name="connsiteY0" fmla="*/ 0 h 6423255"/>
              <a:gd name="connsiteX1" fmla="*/ 10444440 w 10444440"/>
              <a:gd name="connsiteY1" fmla="*/ 100 h 6423255"/>
              <a:gd name="connsiteX2" fmla="*/ 9502877 w 10444440"/>
              <a:gd name="connsiteY2" fmla="*/ 1920785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0444440"/>
              <a:gd name="connsiteY0" fmla="*/ 0 h 6423255"/>
              <a:gd name="connsiteX1" fmla="*/ 10444440 w 10444440"/>
              <a:gd name="connsiteY1" fmla="*/ 100 h 6423255"/>
              <a:gd name="connsiteX2" fmla="*/ 9502877 w 10444440"/>
              <a:gd name="connsiteY2" fmla="*/ 1920785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0444440"/>
              <a:gd name="connsiteY0" fmla="*/ 0 h 6423255"/>
              <a:gd name="connsiteX1" fmla="*/ 10444440 w 10444440"/>
              <a:gd name="connsiteY1" fmla="*/ 100 h 6423255"/>
              <a:gd name="connsiteX2" fmla="*/ 9502877 w 10444440"/>
              <a:gd name="connsiteY2" fmla="*/ 1920785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0444440"/>
              <a:gd name="connsiteY0" fmla="*/ 0 h 6423255"/>
              <a:gd name="connsiteX1" fmla="*/ 10444440 w 10444440"/>
              <a:gd name="connsiteY1" fmla="*/ 100 h 6423255"/>
              <a:gd name="connsiteX2" fmla="*/ 9715018 w 10444440"/>
              <a:gd name="connsiteY2" fmla="*/ 1833394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0444440"/>
              <a:gd name="connsiteY0" fmla="*/ 0 h 6423255"/>
              <a:gd name="connsiteX1" fmla="*/ 10444440 w 10444440"/>
              <a:gd name="connsiteY1" fmla="*/ 100 h 6423255"/>
              <a:gd name="connsiteX2" fmla="*/ 9715018 w 10444440"/>
              <a:gd name="connsiteY2" fmla="*/ 1833394 h 6423255"/>
              <a:gd name="connsiteX3" fmla="*/ 10437126 w 10444440"/>
              <a:gd name="connsiteY3" fmla="*/ 6415973 h 6423255"/>
              <a:gd name="connsiteX4" fmla="*/ 1799182 w 10444440"/>
              <a:gd name="connsiteY4" fmla="*/ 6423255 h 6423255"/>
              <a:gd name="connsiteX5" fmla="*/ 1 w 10444440"/>
              <a:gd name="connsiteY5" fmla="*/ 6423205 h 6423255"/>
              <a:gd name="connsiteX6" fmla="*/ 0 w 10444440"/>
              <a:gd name="connsiteY6" fmla="*/ 917254 h 6423255"/>
              <a:gd name="connsiteX7" fmla="*/ 358444 w 10444440"/>
              <a:gd name="connsiteY7" fmla="*/ 0 h 6423255"/>
              <a:gd name="connsiteX0" fmla="*/ 358444 w 11015105"/>
              <a:gd name="connsiteY0" fmla="*/ 0 h 6423255"/>
              <a:gd name="connsiteX1" fmla="*/ 10444440 w 11015105"/>
              <a:gd name="connsiteY1" fmla="*/ 100 h 6423255"/>
              <a:gd name="connsiteX2" fmla="*/ 9715018 w 11015105"/>
              <a:gd name="connsiteY2" fmla="*/ 1833394 h 6423255"/>
              <a:gd name="connsiteX3" fmla="*/ 10161245 w 11015105"/>
              <a:gd name="connsiteY3" fmla="*/ 3996327 h 6423255"/>
              <a:gd name="connsiteX4" fmla="*/ 10437126 w 11015105"/>
              <a:gd name="connsiteY4" fmla="*/ 6415973 h 6423255"/>
              <a:gd name="connsiteX5" fmla="*/ 1799182 w 11015105"/>
              <a:gd name="connsiteY5" fmla="*/ 6423255 h 6423255"/>
              <a:gd name="connsiteX6" fmla="*/ 1 w 11015105"/>
              <a:gd name="connsiteY6" fmla="*/ 6423205 h 6423255"/>
              <a:gd name="connsiteX7" fmla="*/ 0 w 11015105"/>
              <a:gd name="connsiteY7" fmla="*/ 917254 h 6423255"/>
              <a:gd name="connsiteX8" fmla="*/ 358444 w 11015105"/>
              <a:gd name="connsiteY8" fmla="*/ 0 h 6423255"/>
              <a:gd name="connsiteX0" fmla="*/ 358444 w 11084745"/>
              <a:gd name="connsiteY0" fmla="*/ 0 h 6423255"/>
              <a:gd name="connsiteX1" fmla="*/ 10444440 w 11084745"/>
              <a:gd name="connsiteY1" fmla="*/ 100 h 6423255"/>
              <a:gd name="connsiteX2" fmla="*/ 9715018 w 11084745"/>
              <a:gd name="connsiteY2" fmla="*/ 1833394 h 6423255"/>
              <a:gd name="connsiteX3" fmla="*/ 10439222 w 11084745"/>
              <a:gd name="connsiteY3" fmla="*/ 3654045 h 6423255"/>
              <a:gd name="connsiteX4" fmla="*/ 10437126 w 11084745"/>
              <a:gd name="connsiteY4" fmla="*/ 6415973 h 6423255"/>
              <a:gd name="connsiteX5" fmla="*/ 1799182 w 11084745"/>
              <a:gd name="connsiteY5" fmla="*/ 6423255 h 6423255"/>
              <a:gd name="connsiteX6" fmla="*/ 1 w 11084745"/>
              <a:gd name="connsiteY6" fmla="*/ 6423205 h 6423255"/>
              <a:gd name="connsiteX7" fmla="*/ 0 w 11084745"/>
              <a:gd name="connsiteY7" fmla="*/ 917254 h 6423255"/>
              <a:gd name="connsiteX8" fmla="*/ 358444 w 11084745"/>
              <a:gd name="connsiteY8" fmla="*/ 0 h 6423255"/>
              <a:gd name="connsiteX0" fmla="*/ 358444 w 11084745"/>
              <a:gd name="connsiteY0" fmla="*/ 0 h 6423255"/>
              <a:gd name="connsiteX1" fmla="*/ 10444440 w 11084745"/>
              <a:gd name="connsiteY1" fmla="*/ 100 h 6423255"/>
              <a:gd name="connsiteX2" fmla="*/ 9715018 w 11084745"/>
              <a:gd name="connsiteY2" fmla="*/ 1833394 h 6423255"/>
              <a:gd name="connsiteX3" fmla="*/ 10439222 w 11084745"/>
              <a:gd name="connsiteY3" fmla="*/ 3654045 h 6423255"/>
              <a:gd name="connsiteX4" fmla="*/ 10437126 w 11084745"/>
              <a:gd name="connsiteY4" fmla="*/ 6415973 h 6423255"/>
              <a:gd name="connsiteX5" fmla="*/ 1799182 w 11084745"/>
              <a:gd name="connsiteY5" fmla="*/ 6423255 h 6423255"/>
              <a:gd name="connsiteX6" fmla="*/ 1 w 11084745"/>
              <a:gd name="connsiteY6" fmla="*/ 6423205 h 6423255"/>
              <a:gd name="connsiteX7" fmla="*/ 0 w 11084745"/>
              <a:gd name="connsiteY7" fmla="*/ 917254 h 6423255"/>
              <a:gd name="connsiteX8" fmla="*/ 358444 w 11084745"/>
              <a:gd name="connsiteY8" fmla="*/ 0 h 6423255"/>
              <a:gd name="connsiteX0" fmla="*/ 358444 w 11084745"/>
              <a:gd name="connsiteY0" fmla="*/ 0 h 6423255"/>
              <a:gd name="connsiteX1" fmla="*/ 10444440 w 11084745"/>
              <a:gd name="connsiteY1" fmla="*/ 100 h 6423255"/>
              <a:gd name="connsiteX2" fmla="*/ 9715018 w 11084745"/>
              <a:gd name="connsiteY2" fmla="*/ 1833394 h 6423255"/>
              <a:gd name="connsiteX3" fmla="*/ 10439222 w 11084745"/>
              <a:gd name="connsiteY3" fmla="*/ 3654045 h 6423255"/>
              <a:gd name="connsiteX4" fmla="*/ 10437126 w 11084745"/>
              <a:gd name="connsiteY4" fmla="*/ 6415973 h 6423255"/>
              <a:gd name="connsiteX5" fmla="*/ 1799182 w 11084745"/>
              <a:gd name="connsiteY5" fmla="*/ 6423255 h 6423255"/>
              <a:gd name="connsiteX6" fmla="*/ 1 w 11084745"/>
              <a:gd name="connsiteY6" fmla="*/ 6423205 h 6423255"/>
              <a:gd name="connsiteX7" fmla="*/ 0 w 11084745"/>
              <a:gd name="connsiteY7" fmla="*/ 917254 h 6423255"/>
              <a:gd name="connsiteX8" fmla="*/ 358444 w 11084745"/>
              <a:gd name="connsiteY8" fmla="*/ 0 h 6423255"/>
              <a:gd name="connsiteX0" fmla="*/ 358444 w 11084745"/>
              <a:gd name="connsiteY0" fmla="*/ 0 h 6423255"/>
              <a:gd name="connsiteX1" fmla="*/ 10444440 w 11084745"/>
              <a:gd name="connsiteY1" fmla="*/ 100 h 6423255"/>
              <a:gd name="connsiteX2" fmla="*/ 9715018 w 11084745"/>
              <a:gd name="connsiteY2" fmla="*/ 1833394 h 6423255"/>
              <a:gd name="connsiteX3" fmla="*/ 10439222 w 11084745"/>
              <a:gd name="connsiteY3" fmla="*/ 3654045 h 6423255"/>
              <a:gd name="connsiteX4" fmla="*/ 10437126 w 11084745"/>
              <a:gd name="connsiteY4" fmla="*/ 6415973 h 6423255"/>
              <a:gd name="connsiteX5" fmla="*/ 1799182 w 11084745"/>
              <a:gd name="connsiteY5" fmla="*/ 6423255 h 6423255"/>
              <a:gd name="connsiteX6" fmla="*/ 1 w 11084745"/>
              <a:gd name="connsiteY6" fmla="*/ 6423205 h 6423255"/>
              <a:gd name="connsiteX7" fmla="*/ 0 w 11084745"/>
              <a:gd name="connsiteY7" fmla="*/ 917254 h 6423255"/>
              <a:gd name="connsiteX8" fmla="*/ 358444 w 11084745"/>
              <a:gd name="connsiteY8" fmla="*/ 0 h 6423255"/>
              <a:gd name="connsiteX0" fmla="*/ 358444 w 11084745"/>
              <a:gd name="connsiteY0" fmla="*/ 0 h 6423255"/>
              <a:gd name="connsiteX1" fmla="*/ 10444440 w 11084745"/>
              <a:gd name="connsiteY1" fmla="*/ 100 h 6423255"/>
              <a:gd name="connsiteX2" fmla="*/ 9715018 w 11084745"/>
              <a:gd name="connsiteY2" fmla="*/ 1833394 h 6423255"/>
              <a:gd name="connsiteX3" fmla="*/ 10439222 w 11084745"/>
              <a:gd name="connsiteY3" fmla="*/ 3654045 h 6423255"/>
              <a:gd name="connsiteX4" fmla="*/ 10437126 w 11084745"/>
              <a:gd name="connsiteY4" fmla="*/ 6415973 h 6423255"/>
              <a:gd name="connsiteX5" fmla="*/ 1799182 w 11084745"/>
              <a:gd name="connsiteY5" fmla="*/ 6423255 h 6423255"/>
              <a:gd name="connsiteX6" fmla="*/ 1 w 11084745"/>
              <a:gd name="connsiteY6" fmla="*/ 6423205 h 6423255"/>
              <a:gd name="connsiteX7" fmla="*/ 0 w 11084745"/>
              <a:gd name="connsiteY7" fmla="*/ 917254 h 6423255"/>
              <a:gd name="connsiteX8" fmla="*/ 358444 w 11084745"/>
              <a:gd name="connsiteY8" fmla="*/ 0 h 6423255"/>
              <a:gd name="connsiteX0" fmla="*/ 358444 w 11066331"/>
              <a:gd name="connsiteY0" fmla="*/ 0 h 6423255"/>
              <a:gd name="connsiteX1" fmla="*/ 10444440 w 11066331"/>
              <a:gd name="connsiteY1" fmla="*/ 100 h 6423255"/>
              <a:gd name="connsiteX2" fmla="*/ 10190506 w 11066331"/>
              <a:gd name="connsiteY2" fmla="*/ 2066436 h 6423255"/>
              <a:gd name="connsiteX3" fmla="*/ 10439222 w 11066331"/>
              <a:gd name="connsiteY3" fmla="*/ 3654045 h 6423255"/>
              <a:gd name="connsiteX4" fmla="*/ 10437126 w 11066331"/>
              <a:gd name="connsiteY4" fmla="*/ 6415973 h 6423255"/>
              <a:gd name="connsiteX5" fmla="*/ 1799182 w 11066331"/>
              <a:gd name="connsiteY5" fmla="*/ 6423255 h 6423255"/>
              <a:gd name="connsiteX6" fmla="*/ 1 w 11066331"/>
              <a:gd name="connsiteY6" fmla="*/ 6423205 h 6423255"/>
              <a:gd name="connsiteX7" fmla="*/ 0 w 11066331"/>
              <a:gd name="connsiteY7" fmla="*/ 917254 h 6423255"/>
              <a:gd name="connsiteX8" fmla="*/ 358444 w 11066331"/>
              <a:gd name="connsiteY8" fmla="*/ 0 h 6423255"/>
              <a:gd name="connsiteX0" fmla="*/ 358444 w 11108725"/>
              <a:gd name="connsiteY0" fmla="*/ 0 h 6423255"/>
              <a:gd name="connsiteX1" fmla="*/ 10444440 w 11108725"/>
              <a:gd name="connsiteY1" fmla="*/ 100 h 6423255"/>
              <a:gd name="connsiteX2" fmla="*/ 10190506 w 11108725"/>
              <a:gd name="connsiteY2" fmla="*/ 2066436 h 6423255"/>
              <a:gd name="connsiteX3" fmla="*/ 10439222 w 11108725"/>
              <a:gd name="connsiteY3" fmla="*/ 3654045 h 6423255"/>
              <a:gd name="connsiteX4" fmla="*/ 10437126 w 11108725"/>
              <a:gd name="connsiteY4" fmla="*/ 6415973 h 6423255"/>
              <a:gd name="connsiteX5" fmla="*/ 1799182 w 11108725"/>
              <a:gd name="connsiteY5" fmla="*/ 6423255 h 6423255"/>
              <a:gd name="connsiteX6" fmla="*/ 1 w 11108725"/>
              <a:gd name="connsiteY6" fmla="*/ 6423205 h 6423255"/>
              <a:gd name="connsiteX7" fmla="*/ 0 w 11108725"/>
              <a:gd name="connsiteY7" fmla="*/ 917254 h 6423255"/>
              <a:gd name="connsiteX8" fmla="*/ 358444 w 11108725"/>
              <a:gd name="connsiteY8" fmla="*/ 0 h 6423255"/>
              <a:gd name="connsiteX0" fmla="*/ 358444 w 11066331"/>
              <a:gd name="connsiteY0" fmla="*/ 0 h 6423255"/>
              <a:gd name="connsiteX1" fmla="*/ 10444440 w 11066331"/>
              <a:gd name="connsiteY1" fmla="*/ 100 h 6423255"/>
              <a:gd name="connsiteX2" fmla="*/ 10190506 w 11066331"/>
              <a:gd name="connsiteY2" fmla="*/ 2066436 h 6423255"/>
              <a:gd name="connsiteX3" fmla="*/ 10439222 w 11066331"/>
              <a:gd name="connsiteY3" fmla="*/ 3654045 h 6423255"/>
              <a:gd name="connsiteX4" fmla="*/ 10437126 w 11066331"/>
              <a:gd name="connsiteY4" fmla="*/ 6415973 h 6423255"/>
              <a:gd name="connsiteX5" fmla="*/ 1799182 w 11066331"/>
              <a:gd name="connsiteY5" fmla="*/ 6423255 h 6423255"/>
              <a:gd name="connsiteX6" fmla="*/ 1 w 11066331"/>
              <a:gd name="connsiteY6" fmla="*/ 6423205 h 6423255"/>
              <a:gd name="connsiteX7" fmla="*/ 0 w 11066331"/>
              <a:gd name="connsiteY7" fmla="*/ 917254 h 6423255"/>
              <a:gd name="connsiteX8" fmla="*/ 358444 w 11066331"/>
              <a:gd name="connsiteY8" fmla="*/ 0 h 6423255"/>
              <a:gd name="connsiteX0" fmla="*/ 358444 w 11112438"/>
              <a:gd name="connsiteY0" fmla="*/ 192885 h 6616140"/>
              <a:gd name="connsiteX1" fmla="*/ 10444440 w 11112438"/>
              <a:gd name="connsiteY1" fmla="*/ 192985 h 6616140"/>
              <a:gd name="connsiteX2" fmla="*/ 10190506 w 11112438"/>
              <a:gd name="connsiteY2" fmla="*/ 2259321 h 6616140"/>
              <a:gd name="connsiteX3" fmla="*/ 10439222 w 11112438"/>
              <a:gd name="connsiteY3" fmla="*/ 3846930 h 6616140"/>
              <a:gd name="connsiteX4" fmla="*/ 10437126 w 11112438"/>
              <a:gd name="connsiteY4" fmla="*/ 6608858 h 6616140"/>
              <a:gd name="connsiteX5" fmla="*/ 1799182 w 11112438"/>
              <a:gd name="connsiteY5" fmla="*/ 6616140 h 6616140"/>
              <a:gd name="connsiteX6" fmla="*/ 1 w 11112438"/>
              <a:gd name="connsiteY6" fmla="*/ 6616090 h 6616140"/>
              <a:gd name="connsiteX7" fmla="*/ 0 w 11112438"/>
              <a:gd name="connsiteY7" fmla="*/ 1110139 h 6616140"/>
              <a:gd name="connsiteX8" fmla="*/ 358444 w 11112438"/>
              <a:gd name="connsiteY8" fmla="*/ 192885 h 6616140"/>
              <a:gd name="connsiteX0" fmla="*/ 358444 w 11066331"/>
              <a:gd name="connsiteY0" fmla="*/ 399350 h 6822605"/>
              <a:gd name="connsiteX1" fmla="*/ 10444440 w 11066331"/>
              <a:gd name="connsiteY1" fmla="*/ 399450 h 6822605"/>
              <a:gd name="connsiteX2" fmla="*/ 10190506 w 11066331"/>
              <a:gd name="connsiteY2" fmla="*/ 2465786 h 6822605"/>
              <a:gd name="connsiteX3" fmla="*/ 10439222 w 11066331"/>
              <a:gd name="connsiteY3" fmla="*/ 4053395 h 6822605"/>
              <a:gd name="connsiteX4" fmla="*/ 10437126 w 11066331"/>
              <a:gd name="connsiteY4" fmla="*/ 6815323 h 6822605"/>
              <a:gd name="connsiteX5" fmla="*/ 1799182 w 11066331"/>
              <a:gd name="connsiteY5" fmla="*/ 6822605 h 6822605"/>
              <a:gd name="connsiteX6" fmla="*/ 1 w 11066331"/>
              <a:gd name="connsiteY6" fmla="*/ 6822555 h 6822605"/>
              <a:gd name="connsiteX7" fmla="*/ 0 w 11066331"/>
              <a:gd name="connsiteY7" fmla="*/ 1316604 h 6822605"/>
              <a:gd name="connsiteX8" fmla="*/ 358444 w 11066331"/>
              <a:gd name="connsiteY8" fmla="*/ 399350 h 6822605"/>
              <a:gd name="connsiteX0" fmla="*/ 358444 w 11066331"/>
              <a:gd name="connsiteY0" fmla="*/ 0 h 6423255"/>
              <a:gd name="connsiteX1" fmla="*/ 10190506 w 11066331"/>
              <a:gd name="connsiteY1" fmla="*/ 2066436 h 6423255"/>
              <a:gd name="connsiteX2" fmla="*/ 10439222 w 11066331"/>
              <a:gd name="connsiteY2" fmla="*/ 3654045 h 6423255"/>
              <a:gd name="connsiteX3" fmla="*/ 10437126 w 11066331"/>
              <a:gd name="connsiteY3" fmla="*/ 6415973 h 6423255"/>
              <a:gd name="connsiteX4" fmla="*/ 1799182 w 11066331"/>
              <a:gd name="connsiteY4" fmla="*/ 6423255 h 6423255"/>
              <a:gd name="connsiteX5" fmla="*/ 1 w 11066331"/>
              <a:gd name="connsiteY5" fmla="*/ 6423205 h 6423255"/>
              <a:gd name="connsiteX6" fmla="*/ 0 w 11066331"/>
              <a:gd name="connsiteY6" fmla="*/ 917254 h 6423255"/>
              <a:gd name="connsiteX7" fmla="*/ 358444 w 11066331"/>
              <a:gd name="connsiteY7" fmla="*/ 0 h 6423255"/>
              <a:gd name="connsiteX0" fmla="*/ 358444 w 11066331"/>
              <a:gd name="connsiteY0" fmla="*/ 0 h 6423255"/>
              <a:gd name="connsiteX1" fmla="*/ 10190506 w 11066331"/>
              <a:gd name="connsiteY1" fmla="*/ 2066436 h 6423255"/>
              <a:gd name="connsiteX2" fmla="*/ 10439222 w 11066331"/>
              <a:gd name="connsiteY2" fmla="*/ 3654045 h 6423255"/>
              <a:gd name="connsiteX3" fmla="*/ 10437126 w 11066331"/>
              <a:gd name="connsiteY3" fmla="*/ 6415973 h 6423255"/>
              <a:gd name="connsiteX4" fmla="*/ 1799182 w 11066331"/>
              <a:gd name="connsiteY4" fmla="*/ 6423255 h 6423255"/>
              <a:gd name="connsiteX5" fmla="*/ 1 w 11066331"/>
              <a:gd name="connsiteY5" fmla="*/ 6423205 h 6423255"/>
              <a:gd name="connsiteX6" fmla="*/ 0 w 11066331"/>
              <a:gd name="connsiteY6" fmla="*/ 917254 h 6423255"/>
              <a:gd name="connsiteX7" fmla="*/ 358444 w 11066331"/>
              <a:gd name="connsiteY7" fmla="*/ 0 h 6423255"/>
              <a:gd name="connsiteX0" fmla="*/ 358444 w 11066331"/>
              <a:gd name="connsiteY0" fmla="*/ 0 h 6423255"/>
              <a:gd name="connsiteX1" fmla="*/ 10190506 w 11066331"/>
              <a:gd name="connsiteY1" fmla="*/ 2066436 h 6423255"/>
              <a:gd name="connsiteX2" fmla="*/ 10439222 w 11066331"/>
              <a:gd name="connsiteY2" fmla="*/ 3654045 h 6423255"/>
              <a:gd name="connsiteX3" fmla="*/ 10437126 w 11066331"/>
              <a:gd name="connsiteY3" fmla="*/ 6415973 h 6423255"/>
              <a:gd name="connsiteX4" fmla="*/ 1799182 w 11066331"/>
              <a:gd name="connsiteY4" fmla="*/ 6423255 h 6423255"/>
              <a:gd name="connsiteX5" fmla="*/ 1 w 11066331"/>
              <a:gd name="connsiteY5" fmla="*/ 6423205 h 6423255"/>
              <a:gd name="connsiteX6" fmla="*/ 0 w 11066331"/>
              <a:gd name="connsiteY6" fmla="*/ 917254 h 6423255"/>
              <a:gd name="connsiteX7" fmla="*/ 358444 w 11066331"/>
              <a:gd name="connsiteY7" fmla="*/ 0 h 6423255"/>
              <a:gd name="connsiteX0" fmla="*/ 358444 w 11066331"/>
              <a:gd name="connsiteY0" fmla="*/ 0 h 6423255"/>
              <a:gd name="connsiteX1" fmla="*/ 10190506 w 11066331"/>
              <a:gd name="connsiteY1" fmla="*/ 2066436 h 6423255"/>
              <a:gd name="connsiteX2" fmla="*/ 10439222 w 11066331"/>
              <a:gd name="connsiteY2" fmla="*/ 3654045 h 6423255"/>
              <a:gd name="connsiteX3" fmla="*/ 10437126 w 11066331"/>
              <a:gd name="connsiteY3" fmla="*/ 6415973 h 6423255"/>
              <a:gd name="connsiteX4" fmla="*/ 1799182 w 11066331"/>
              <a:gd name="connsiteY4" fmla="*/ 6423255 h 6423255"/>
              <a:gd name="connsiteX5" fmla="*/ 1 w 11066331"/>
              <a:gd name="connsiteY5" fmla="*/ 6423205 h 6423255"/>
              <a:gd name="connsiteX6" fmla="*/ 0 w 11066331"/>
              <a:gd name="connsiteY6" fmla="*/ 917254 h 6423255"/>
              <a:gd name="connsiteX7" fmla="*/ 358444 w 11066331"/>
              <a:gd name="connsiteY7" fmla="*/ 0 h 6423255"/>
              <a:gd name="connsiteX0" fmla="*/ 358444 w 11056732"/>
              <a:gd name="connsiteY0" fmla="*/ 9107 h 6432362"/>
              <a:gd name="connsiteX1" fmla="*/ 10446538 w 11056732"/>
              <a:gd name="connsiteY1" fmla="*/ 2 h 6432362"/>
              <a:gd name="connsiteX2" fmla="*/ 10439222 w 11056732"/>
              <a:gd name="connsiteY2" fmla="*/ 3663152 h 6432362"/>
              <a:gd name="connsiteX3" fmla="*/ 10437126 w 11056732"/>
              <a:gd name="connsiteY3" fmla="*/ 6425080 h 6432362"/>
              <a:gd name="connsiteX4" fmla="*/ 1799182 w 11056732"/>
              <a:gd name="connsiteY4" fmla="*/ 6432362 h 6432362"/>
              <a:gd name="connsiteX5" fmla="*/ 1 w 11056732"/>
              <a:gd name="connsiteY5" fmla="*/ 6432312 h 6432362"/>
              <a:gd name="connsiteX6" fmla="*/ 0 w 11056732"/>
              <a:gd name="connsiteY6" fmla="*/ 926361 h 6432362"/>
              <a:gd name="connsiteX7" fmla="*/ 358444 w 11056732"/>
              <a:gd name="connsiteY7" fmla="*/ 9107 h 6432362"/>
              <a:gd name="connsiteX0" fmla="*/ 358444 w 11056732"/>
              <a:gd name="connsiteY0" fmla="*/ 9107 h 6432362"/>
              <a:gd name="connsiteX1" fmla="*/ 10446538 w 11056732"/>
              <a:gd name="connsiteY1" fmla="*/ 2 h 6432362"/>
              <a:gd name="connsiteX2" fmla="*/ 10439222 w 11056732"/>
              <a:gd name="connsiteY2" fmla="*/ 3663152 h 6432362"/>
              <a:gd name="connsiteX3" fmla="*/ 10437126 w 11056732"/>
              <a:gd name="connsiteY3" fmla="*/ 6425080 h 6432362"/>
              <a:gd name="connsiteX4" fmla="*/ 1799182 w 11056732"/>
              <a:gd name="connsiteY4" fmla="*/ 6432362 h 6432362"/>
              <a:gd name="connsiteX5" fmla="*/ 1 w 11056732"/>
              <a:gd name="connsiteY5" fmla="*/ 6432312 h 6432362"/>
              <a:gd name="connsiteX6" fmla="*/ 0 w 11056732"/>
              <a:gd name="connsiteY6" fmla="*/ 926361 h 6432362"/>
              <a:gd name="connsiteX7" fmla="*/ 358444 w 11056732"/>
              <a:gd name="connsiteY7" fmla="*/ 9107 h 6432362"/>
              <a:gd name="connsiteX0" fmla="*/ 358444 w 11056732"/>
              <a:gd name="connsiteY0" fmla="*/ 9107 h 6432362"/>
              <a:gd name="connsiteX1" fmla="*/ 10446538 w 11056732"/>
              <a:gd name="connsiteY1" fmla="*/ 2 h 6432362"/>
              <a:gd name="connsiteX2" fmla="*/ 10439222 w 11056732"/>
              <a:gd name="connsiteY2" fmla="*/ 3663152 h 6432362"/>
              <a:gd name="connsiteX3" fmla="*/ 10437126 w 11056732"/>
              <a:gd name="connsiteY3" fmla="*/ 6425080 h 6432362"/>
              <a:gd name="connsiteX4" fmla="*/ 1799182 w 11056732"/>
              <a:gd name="connsiteY4" fmla="*/ 6432362 h 6432362"/>
              <a:gd name="connsiteX5" fmla="*/ 1 w 11056732"/>
              <a:gd name="connsiteY5" fmla="*/ 6432312 h 6432362"/>
              <a:gd name="connsiteX6" fmla="*/ 0 w 11056732"/>
              <a:gd name="connsiteY6" fmla="*/ 926361 h 6432362"/>
              <a:gd name="connsiteX7" fmla="*/ 358444 w 11056732"/>
              <a:gd name="connsiteY7" fmla="*/ 9107 h 6432362"/>
              <a:gd name="connsiteX0" fmla="*/ 358444 w 11191640"/>
              <a:gd name="connsiteY0" fmla="*/ 9105 h 6432360"/>
              <a:gd name="connsiteX1" fmla="*/ 10446538 w 11191640"/>
              <a:gd name="connsiteY1" fmla="*/ 0 h 6432360"/>
              <a:gd name="connsiteX2" fmla="*/ 10439223 w 11191640"/>
              <a:gd name="connsiteY2" fmla="*/ 2192065 h 6432360"/>
              <a:gd name="connsiteX3" fmla="*/ 10439222 w 11191640"/>
              <a:gd name="connsiteY3" fmla="*/ 3663150 h 6432360"/>
              <a:gd name="connsiteX4" fmla="*/ 10437126 w 11191640"/>
              <a:gd name="connsiteY4" fmla="*/ 6425078 h 6432360"/>
              <a:gd name="connsiteX5" fmla="*/ 1799182 w 11191640"/>
              <a:gd name="connsiteY5" fmla="*/ 6432360 h 6432360"/>
              <a:gd name="connsiteX6" fmla="*/ 1 w 11191640"/>
              <a:gd name="connsiteY6" fmla="*/ 6432310 h 6432360"/>
              <a:gd name="connsiteX7" fmla="*/ 0 w 11191640"/>
              <a:gd name="connsiteY7" fmla="*/ 926359 h 6432360"/>
              <a:gd name="connsiteX8" fmla="*/ 358444 w 11191640"/>
              <a:gd name="connsiteY8" fmla="*/ 9105 h 6432360"/>
              <a:gd name="connsiteX0" fmla="*/ 358444 w 11191640"/>
              <a:gd name="connsiteY0" fmla="*/ 9105 h 6432360"/>
              <a:gd name="connsiteX1" fmla="*/ 10446538 w 11191640"/>
              <a:gd name="connsiteY1" fmla="*/ 0 h 6432360"/>
              <a:gd name="connsiteX2" fmla="*/ 10439223 w 11191640"/>
              <a:gd name="connsiteY2" fmla="*/ 2192065 h 6432360"/>
              <a:gd name="connsiteX3" fmla="*/ 10439222 w 11191640"/>
              <a:gd name="connsiteY3" fmla="*/ 3663150 h 6432360"/>
              <a:gd name="connsiteX4" fmla="*/ 10437126 w 11191640"/>
              <a:gd name="connsiteY4" fmla="*/ 6425078 h 6432360"/>
              <a:gd name="connsiteX5" fmla="*/ 1799182 w 11191640"/>
              <a:gd name="connsiteY5" fmla="*/ 6432360 h 6432360"/>
              <a:gd name="connsiteX6" fmla="*/ 1 w 11191640"/>
              <a:gd name="connsiteY6" fmla="*/ 6432310 h 6432360"/>
              <a:gd name="connsiteX7" fmla="*/ 0 w 11191640"/>
              <a:gd name="connsiteY7" fmla="*/ 926359 h 6432360"/>
              <a:gd name="connsiteX8" fmla="*/ 358444 w 11191640"/>
              <a:gd name="connsiteY8" fmla="*/ 9105 h 6432360"/>
              <a:gd name="connsiteX0" fmla="*/ 358444 w 11199803"/>
              <a:gd name="connsiteY0" fmla="*/ 9105 h 6432360"/>
              <a:gd name="connsiteX1" fmla="*/ 10446538 w 11199803"/>
              <a:gd name="connsiteY1" fmla="*/ 0 h 6432360"/>
              <a:gd name="connsiteX2" fmla="*/ 10439223 w 11199803"/>
              <a:gd name="connsiteY2" fmla="*/ 2192065 h 6432360"/>
              <a:gd name="connsiteX3" fmla="*/ 10439222 w 11199803"/>
              <a:gd name="connsiteY3" fmla="*/ 3663150 h 6432360"/>
              <a:gd name="connsiteX4" fmla="*/ 10437126 w 11199803"/>
              <a:gd name="connsiteY4" fmla="*/ 6425078 h 6432360"/>
              <a:gd name="connsiteX5" fmla="*/ 1799182 w 11199803"/>
              <a:gd name="connsiteY5" fmla="*/ 6432360 h 6432360"/>
              <a:gd name="connsiteX6" fmla="*/ 1 w 11199803"/>
              <a:gd name="connsiteY6" fmla="*/ 6432310 h 6432360"/>
              <a:gd name="connsiteX7" fmla="*/ 0 w 11199803"/>
              <a:gd name="connsiteY7" fmla="*/ 926359 h 6432360"/>
              <a:gd name="connsiteX8" fmla="*/ 358444 w 11199803"/>
              <a:gd name="connsiteY8" fmla="*/ 9105 h 6432360"/>
              <a:gd name="connsiteX0" fmla="*/ 358444 w 11199803"/>
              <a:gd name="connsiteY0" fmla="*/ 9105 h 6432360"/>
              <a:gd name="connsiteX1" fmla="*/ 10446538 w 11199803"/>
              <a:gd name="connsiteY1" fmla="*/ 0 h 6432360"/>
              <a:gd name="connsiteX2" fmla="*/ 10439223 w 11199803"/>
              <a:gd name="connsiteY2" fmla="*/ 2192065 h 6432360"/>
              <a:gd name="connsiteX3" fmla="*/ 10439222 w 11199803"/>
              <a:gd name="connsiteY3" fmla="*/ 3663150 h 6432360"/>
              <a:gd name="connsiteX4" fmla="*/ 10437126 w 11199803"/>
              <a:gd name="connsiteY4" fmla="*/ 6425078 h 6432360"/>
              <a:gd name="connsiteX5" fmla="*/ 1799182 w 11199803"/>
              <a:gd name="connsiteY5" fmla="*/ 6432360 h 6432360"/>
              <a:gd name="connsiteX6" fmla="*/ 1 w 11199803"/>
              <a:gd name="connsiteY6" fmla="*/ 6432310 h 6432360"/>
              <a:gd name="connsiteX7" fmla="*/ 0 w 11199803"/>
              <a:gd name="connsiteY7" fmla="*/ 926359 h 6432360"/>
              <a:gd name="connsiteX8" fmla="*/ 358444 w 11199803"/>
              <a:gd name="connsiteY8" fmla="*/ 9105 h 6432360"/>
              <a:gd name="connsiteX0" fmla="*/ 358444 w 11096541"/>
              <a:gd name="connsiteY0" fmla="*/ 9105 h 6432360"/>
              <a:gd name="connsiteX1" fmla="*/ 10446538 w 11096541"/>
              <a:gd name="connsiteY1" fmla="*/ 0 h 6432360"/>
              <a:gd name="connsiteX2" fmla="*/ 9985680 w 11096541"/>
              <a:gd name="connsiteY2" fmla="*/ 2097391 h 6432360"/>
              <a:gd name="connsiteX3" fmla="*/ 10439222 w 11096541"/>
              <a:gd name="connsiteY3" fmla="*/ 3663150 h 6432360"/>
              <a:gd name="connsiteX4" fmla="*/ 10437126 w 11096541"/>
              <a:gd name="connsiteY4" fmla="*/ 6425078 h 6432360"/>
              <a:gd name="connsiteX5" fmla="*/ 1799182 w 11096541"/>
              <a:gd name="connsiteY5" fmla="*/ 6432360 h 6432360"/>
              <a:gd name="connsiteX6" fmla="*/ 1 w 11096541"/>
              <a:gd name="connsiteY6" fmla="*/ 6432310 h 6432360"/>
              <a:gd name="connsiteX7" fmla="*/ 0 w 11096541"/>
              <a:gd name="connsiteY7" fmla="*/ 926359 h 6432360"/>
              <a:gd name="connsiteX8" fmla="*/ 358444 w 11096541"/>
              <a:gd name="connsiteY8" fmla="*/ 9105 h 6432360"/>
              <a:gd name="connsiteX0" fmla="*/ 358444 w 11074169"/>
              <a:gd name="connsiteY0" fmla="*/ 9105 h 6432360"/>
              <a:gd name="connsiteX1" fmla="*/ 10446538 w 11074169"/>
              <a:gd name="connsiteY1" fmla="*/ 0 h 6432360"/>
              <a:gd name="connsiteX2" fmla="*/ 9985680 w 11074169"/>
              <a:gd name="connsiteY2" fmla="*/ 2097391 h 6432360"/>
              <a:gd name="connsiteX3" fmla="*/ 10439222 w 11074169"/>
              <a:gd name="connsiteY3" fmla="*/ 3663150 h 6432360"/>
              <a:gd name="connsiteX4" fmla="*/ 10437126 w 11074169"/>
              <a:gd name="connsiteY4" fmla="*/ 6425078 h 6432360"/>
              <a:gd name="connsiteX5" fmla="*/ 1799182 w 11074169"/>
              <a:gd name="connsiteY5" fmla="*/ 6432360 h 6432360"/>
              <a:gd name="connsiteX6" fmla="*/ 1 w 11074169"/>
              <a:gd name="connsiteY6" fmla="*/ 6432310 h 6432360"/>
              <a:gd name="connsiteX7" fmla="*/ 0 w 11074169"/>
              <a:gd name="connsiteY7" fmla="*/ 926359 h 6432360"/>
              <a:gd name="connsiteX8" fmla="*/ 358444 w 11074169"/>
              <a:gd name="connsiteY8" fmla="*/ 9105 h 6432360"/>
              <a:gd name="connsiteX0" fmla="*/ 358444 w 11083301"/>
              <a:gd name="connsiteY0" fmla="*/ 9105 h 6432360"/>
              <a:gd name="connsiteX1" fmla="*/ 10446538 w 11083301"/>
              <a:gd name="connsiteY1" fmla="*/ 0 h 6432360"/>
              <a:gd name="connsiteX2" fmla="*/ 9751594 w 11083301"/>
              <a:gd name="connsiteY2" fmla="*/ 2068260 h 6432360"/>
              <a:gd name="connsiteX3" fmla="*/ 10439222 w 11083301"/>
              <a:gd name="connsiteY3" fmla="*/ 3663150 h 6432360"/>
              <a:gd name="connsiteX4" fmla="*/ 10437126 w 11083301"/>
              <a:gd name="connsiteY4" fmla="*/ 6425078 h 6432360"/>
              <a:gd name="connsiteX5" fmla="*/ 1799182 w 11083301"/>
              <a:gd name="connsiteY5" fmla="*/ 6432360 h 6432360"/>
              <a:gd name="connsiteX6" fmla="*/ 1 w 11083301"/>
              <a:gd name="connsiteY6" fmla="*/ 6432310 h 6432360"/>
              <a:gd name="connsiteX7" fmla="*/ 0 w 11083301"/>
              <a:gd name="connsiteY7" fmla="*/ 926359 h 6432360"/>
              <a:gd name="connsiteX8" fmla="*/ 358444 w 11083301"/>
              <a:gd name="connsiteY8" fmla="*/ 9105 h 6432360"/>
              <a:gd name="connsiteX0" fmla="*/ 358444 w 11083301"/>
              <a:gd name="connsiteY0" fmla="*/ 9105 h 6432360"/>
              <a:gd name="connsiteX1" fmla="*/ 10446538 w 11083301"/>
              <a:gd name="connsiteY1" fmla="*/ 0 h 6432360"/>
              <a:gd name="connsiteX2" fmla="*/ 9751594 w 11083301"/>
              <a:gd name="connsiteY2" fmla="*/ 2068260 h 6432360"/>
              <a:gd name="connsiteX3" fmla="*/ 10439222 w 11083301"/>
              <a:gd name="connsiteY3" fmla="*/ 3663150 h 6432360"/>
              <a:gd name="connsiteX4" fmla="*/ 10437126 w 11083301"/>
              <a:gd name="connsiteY4" fmla="*/ 6425078 h 6432360"/>
              <a:gd name="connsiteX5" fmla="*/ 1799182 w 11083301"/>
              <a:gd name="connsiteY5" fmla="*/ 6432360 h 6432360"/>
              <a:gd name="connsiteX6" fmla="*/ 1 w 11083301"/>
              <a:gd name="connsiteY6" fmla="*/ 6432310 h 6432360"/>
              <a:gd name="connsiteX7" fmla="*/ 0 w 11083301"/>
              <a:gd name="connsiteY7" fmla="*/ 926359 h 6432360"/>
              <a:gd name="connsiteX8" fmla="*/ 358444 w 11083301"/>
              <a:gd name="connsiteY8" fmla="*/ 9105 h 6432360"/>
              <a:gd name="connsiteX0" fmla="*/ 358444 w 11076150"/>
              <a:gd name="connsiteY0" fmla="*/ 9105 h 6432360"/>
              <a:gd name="connsiteX1" fmla="*/ 10446538 w 11076150"/>
              <a:gd name="connsiteY1" fmla="*/ 0 h 6432360"/>
              <a:gd name="connsiteX2" fmla="*/ 9934474 w 11076150"/>
              <a:gd name="connsiteY2" fmla="*/ 2395977 h 6432360"/>
              <a:gd name="connsiteX3" fmla="*/ 10439222 w 11076150"/>
              <a:gd name="connsiteY3" fmla="*/ 3663150 h 6432360"/>
              <a:gd name="connsiteX4" fmla="*/ 10437126 w 11076150"/>
              <a:gd name="connsiteY4" fmla="*/ 6425078 h 6432360"/>
              <a:gd name="connsiteX5" fmla="*/ 1799182 w 11076150"/>
              <a:gd name="connsiteY5" fmla="*/ 6432360 h 6432360"/>
              <a:gd name="connsiteX6" fmla="*/ 1 w 11076150"/>
              <a:gd name="connsiteY6" fmla="*/ 6432310 h 6432360"/>
              <a:gd name="connsiteX7" fmla="*/ 0 w 11076150"/>
              <a:gd name="connsiteY7" fmla="*/ 926359 h 6432360"/>
              <a:gd name="connsiteX8" fmla="*/ 358444 w 11076150"/>
              <a:gd name="connsiteY8" fmla="*/ 9105 h 6432360"/>
              <a:gd name="connsiteX0" fmla="*/ 358444 w 11088813"/>
              <a:gd name="connsiteY0" fmla="*/ 9105 h 6432360"/>
              <a:gd name="connsiteX1" fmla="*/ 10446538 w 11088813"/>
              <a:gd name="connsiteY1" fmla="*/ 0 h 6432360"/>
              <a:gd name="connsiteX2" fmla="*/ 9612605 w 11088813"/>
              <a:gd name="connsiteY2" fmla="*/ 2024565 h 6432360"/>
              <a:gd name="connsiteX3" fmla="*/ 10439222 w 11088813"/>
              <a:gd name="connsiteY3" fmla="*/ 3663150 h 6432360"/>
              <a:gd name="connsiteX4" fmla="*/ 10437126 w 11088813"/>
              <a:gd name="connsiteY4" fmla="*/ 6425078 h 6432360"/>
              <a:gd name="connsiteX5" fmla="*/ 1799182 w 11088813"/>
              <a:gd name="connsiteY5" fmla="*/ 6432360 h 6432360"/>
              <a:gd name="connsiteX6" fmla="*/ 1 w 11088813"/>
              <a:gd name="connsiteY6" fmla="*/ 6432310 h 6432360"/>
              <a:gd name="connsiteX7" fmla="*/ 0 w 11088813"/>
              <a:gd name="connsiteY7" fmla="*/ 926359 h 6432360"/>
              <a:gd name="connsiteX8" fmla="*/ 358444 w 11088813"/>
              <a:gd name="connsiteY8" fmla="*/ 9105 h 6432360"/>
              <a:gd name="connsiteX0" fmla="*/ 358444 w 11087356"/>
              <a:gd name="connsiteY0" fmla="*/ 9105 h 6432360"/>
              <a:gd name="connsiteX1" fmla="*/ 10446538 w 11087356"/>
              <a:gd name="connsiteY1" fmla="*/ 0 h 6432360"/>
              <a:gd name="connsiteX2" fmla="*/ 9649181 w 11087356"/>
              <a:gd name="connsiteY2" fmla="*/ 2075543 h 6432360"/>
              <a:gd name="connsiteX3" fmla="*/ 10439222 w 11087356"/>
              <a:gd name="connsiteY3" fmla="*/ 3663150 h 6432360"/>
              <a:gd name="connsiteX4" fmla="*/ 10437126 w 11087356"/>
              <a:gd name="connsiteY4" fmla="*/ 6425078 h 6432360"/>
              <a:gd name="connsiteX5" fmla="*/ 1799182 w 11087356"/>
              <a:gd name="connsiteY5" fmla="*/ 6432360 h 6432360"/>
              <a:gd name="connsiteX6" fmla="*/ 1 w 11087356"/>
              <a:gd name="connsiteY6" fmla="*/ 6432310 h 6432360"/>
              <a:gd name="connsiteX7" fmla="*/ 0 w 11087356"/>
              <a:gd name="connsiteY7" fmla="*/ 926359 h 6432360"/>
              <a:gd name="connsiteX8" fmla="*/ 358444 w 11087356"/>
              <a:gd name="connsiteY8" fmla="*/ 9105 h 6432360"/>
              <a:gd name="connsiteX0" fmla="*/ 358444 w 11087356"/>
              <a:gd name="connsiteY0" fmla="*/ 9105 h 6432360"/>
              <a:gd name="connsiteX1" fmla="*/ 10446538 w 11087356"/>
              <a:gd name="connsiteY1" fmla="*/ 0 h 6432360"/>
              <a:gd name="connsiteX2" fmla="*/ 9649181 w 11087356"/>
              <a:gd name="connsiteY2" fmla="*/ 2075543 h 6432360"/>
              <a:gd name="connsiteX3" fmla="*/ 10439222 w 11087356"/>
              <a:gd name="connsiteY3" fmla="*/ 3663150 h 6432360"/>
              <a:gd name="connsiteX4" fmla="*/ 10437126 w 11087356"/>
              <a:gd name="connsiteY4" fmla="*/ 6425078 h 6432360"/>
              <a:gd name="connsiteX5" fmla="*/ 1799182 w 11087356"/>
              <a:gd name="connsiteY5" fmla="*/ 6432360 h 6432360"/>
              <a:gd name="connsiteX6" fmla="*/ 1 w 11087356"/>
              <a:gd name="connsiteY6" fmla="*/ 6432310 h 6432360"/>
              <a:gd name="connsiteX7" fmla="*/ 0 w 11087356"/>
              <a:gd name="connsiteY7" fmla="*/ 926359 h 6432360"/>
              <a:gd name="connsiteX8" fmla="*/ 358444 w 11087356"/>
              <a:gd name="connsiteY8" fmla="*/ 9105 h 6432360"/>
              <a:gd name="connsiteX0" fmla="*/ 358444 w 11077003"/>
              <a:gd name="connsiteY0" fmla="*/ 9105 h 6432360"/>
              <a:gd name="connsiteX1" fmla="*/ 10446538 w 11077003"/>
              <a:gd name="connsiteY1" fmla="*/ 0 h 6432360"/>
              <a:gd name="connsiteX2" fmla="*/ 9649181 w 11077003"/>
              <a:gd name="connsiteY2" fmla="*/ 2075543 h 6432360"/>
              <a:gd name="connsiteX3" fmla="*/ 10439222 w 11077003"/>
              <a:gd name="connsiteY3" fmla="*/ 3663150 h 6432360"/>
              <a:gd name="connsiteX4" fmla="*/ 10437126 w 11077003"/>
              <a:gd name="connsiteY4" fmla="*/ 6425078 h 6432360"/>
              <a:gd name="connsiteX5" fmla="*/ 1799182 w 11077003"/>
              <a:gd name="connsiteY5" fmla="*/ 6432360 h 6432360"/>
              <a:gd name="connsiteX6" fmla="*/ 1 w 11077003"/>
              <a:gd name="connsiteY6" fmla="*/ 6432310 h 6432360"/>
              <a:gd name="connsiteX7" fmla="*/ 0 w 11077003"/>
              <a:gd name="connsiteY7" fmla="*/ 926359 h 6432360"/>
              <a:gd name="connsiteX8" fmla="*/ 358444 w 11077003"/>
              <a:gd name="connsiteY8" fmla="*/ 9105 h 6432360"/>
              <a:gd name="connsiteX0" fmla="*/ 358444 w 11077003"/>
              <a:gd name="connsiteY0" fmla="*/ 9105 h 6432360"/>
              <a:gd name="connsiteX1" fmla="*/ 10446538 w 11077003"/>
              <a:gd name="connsiteY1" fmla="*/ 0 h 6432360"/>
              <a:gd name="connsiteX2" fmla="*/ 9649181 w 11077003"/>
              <a:gd name="connsiteY2" fmla="*/ 2075543 h 6432360"/>
              <a:gd name="connsiteX3" fmla="*/ 10439222 w 11077003"/>
              <a:gd name="connsiteY3" fmla="*/ 3663150 h 6432360"/>
              <a:gd name="connsiteX4" fmla="*/ 10437126 w 11077003"/>
              <a:gd name="connsiteY4" fmla="*/ 6425078 h 6432360"/>
              <a:gd name="connsiteX5" fmla="*/ 1799182 w 11077003"/>
              <a:gd name="connsiteY5" fmla="*/ 6432360 h 6432360"/>
              <a:gd name="connsiteX6" fmla="*/ 1 w 11077003"/>
              <a:gd name="connsiteY6" fmla="*/ 6432310 h 6432360"/>
              <a:gd name="connsiteX7" fmla="*/ 0 w 11077003"/>
              <a:gd name="connsiteY7" fmla="*/ 926359 h 6432360"/>
              <a:gd name="connsiteX8" fmla="*/ 358444 w 11077003"/>
              <a:gd name="connsiteY8" fmla="*/ 9105 h 6432360"/>
              <a:gd name="connsiteX0" fmla="*/ 358444 w 11086033"/>
              <a:gd name="connsiteY0" fmla="*/ 9105 h 6432360"/>
              <a:gd name="connsiteX1" fmla="*/ 10446538 w 11086033"/>
              <a:gd name="connsiteY1" fmla="*/ 0 h 6432360"/>
              <a:gd name="connsiteX2" fmla="*/ 9649181 w 11086033"/>
              <a:gd name="connsiteY2" fmla="*/ 2075543 h 6432360"/>
              <a:gd name="connsiteX3" fmla="*/ 10439222 w 11086033"/>
              <a:gd name="connsiteY3" fmla="*/ 3663150 h 6432360"/>
              <a:gd name="connsiteX4" fmla="*/ 10437126 w 11086033"/>
              <a:gd name="connsiteY4" fmla="*/ 6425078 h 6432360"/>
              <a:gd name="connsiteX5" fmla="*/ 1799182 w 11086033"/>
              <a:gd name="connsiteY5" fmla="*/ 6432360 h 6432360"/>
              <a:gd name="connsiteX6" fmla="*/ 1 w 11086033"/>
              <a:gd name="connsiteY6" fmla="*/ 6432310 h 6432360"/>
              <a:gd name="connsiteX7" fmla="*/ 0 w 11086033"/>
              <a:gd name="connsiteY7" fmla="*/ 926359 h 6432360"/>
              <a:gd name="connsiteX8" fmla="*/ 358444 w 11086033"/>
              <a:gd name="connsiteY8" fmla="*/ 9105 h 6432360"/>
              <a:gd name="connsiteX0" fmla="*/ 358444 w 11055770"/>
              <a:gd name="connsiteY0" fmla="*/ 9105 h 6432360"/>
              <a:gd name="connsiteX1" fmla="*/ 10446538 w 11055770"/>
              <a:gd name="connsiteY1" fmla="*/ 0 h 6432360"/>
              <a:gd name="connsiteX2" fmla="*/ 9649181 w 11055770"/>
              <a:gd name="connsiteY2" fmla="*/ 2075543 h 6432360"/>
              <a:gd name="connsiteX3" fmla="*/ 10439222 w 11055770"/>
              <a:gd name="connsiteY3" fmla="*/ 3663150 h 6432360"/>
              <a:gd name="connsiteX4" fmla="*/ 10437126 w 11055770"/>
              <a:gd name="connsiteY4" fmla="*/ 6425078 h 6432360"/>
              <a:gd name="connsiteX5" fmla="*/ 1799182 w 11055770"/>
              <a:gd name="connsiteY5" fmla="*/ 6432360 h 6432360"/>
              <a:gd name="connsiteX6" fmla="*/ 1 w 11055770"/>
              <a:gd name="connsiteY6" fmla="*/ 6432310 h 6432360"/>
              <a:gd name="connsiteX7" fmla="*/ 0 w 11055770"/>
              <a:gd name="connsiteY7" fmla="*/ 926359 h 6432360"/>
              <a:gd name="connsiteX8" fmla="*/ 358444 w 11055770"/>
              <a:gd name="connsiteY8" fmla="*/ 9105 h 6432360"/>
              <a:gd name="connsiteX0" fmla="*/ 358444 w 11084456"/>
              <a:gd name="connsiteY0" fmla="*/ 9105 h 6432360"/>
              <a:gd name="connsiteX1" fmla="*/ 10446538 w 11084456"/>
              <a:gd name="connsiteY1" fmla="*/ 0 h 6432360"/>
              <a:gd name="connsiteX2" fmla="*/ 9722333 w 11084456"/>
              <a:gd name="connsiteY2" fmla="*/ 1871630 h 6432360"/>
              <a:gd name="connsiteX3" fmla="*/ 10439222 w 11084456"/>
              <a:gd name="connsiteY3" fmla="*/ 3663150 h 6432360"/>
              <a:gd name="connsiteX4" fmla="*/ 10437126 w 11084456"/>
              <a:gd name="connsiteY4" fmla="*/ 6425078 h 6432360"/>
              <a:gd name="connsiteX5" fmla="*/ 1799182 w 11084456"/>
              <a:gd name="connsiteY5" fmla="*/ 6432360 h 6432360"/>
              <a:gd name="connsiteX6" fmla="*/ 1 w 11084456"/>
              <a:gd name="connsiteY6" fmla="*/ 6432310 h 6432360"/>
              <a:gd name="connsiteX7" fmla="*/ 0 w 11084456"/>
              <a:gd name="connsiteY7" fmla="*/ 926359 h 6432360"/>
              <a:gd name="connsiteX8" fmla="*/ 358444 w 11084456"/>
              <a:gd name="connsiteY8" fmla="*/ 9105 h 6432360"/>
              <a:gd name="connsiteX0" fmla="*/ 358444 w 10920027"/>
              <a:gd name="connsiteY0" fmla="*/ 9105 h 6432360"/>
              <a:gd name="connsiteX1" fmla="*/ 10446538 w 10920027"/>
              <a:gd name="connsiteY1" fmla="*/ 0 h 6432360"/>
              <a:gd name="connsiteX2" fmla="*/ 9722333 w 10920027"/>
              <a:gd name="connsiteY2" fmla="*/ 1871630 h 6432360"/>
              <a:gd name="connsiteX3" fmla="*/ 10439222 w 10920027"/>
              <a:gd name="connsiteY3" fmla="*/ 3663150 h 6432360"/>
              <a:gd name="connsiteX4" fmla="*/ 10437126 w 10920027"/>
              <a:gd name="connsiteY4" fmla="*/ 6425078 h 6432360"/>
              <a:gd name="connsiteX5" fmla="*/ 1799182 w 10920027"/>
              <a:gd name="connsiteY5" fmla="*/ 6432360 h 6432360"/>
              <a:gd name="connsiteX6" fmla="*/ 1 w 10920027"/>
              <a:gd name="connsiteY6" fmla="*/ 6432310 h 6432360"/>
              <a:gd name="connsiteX7" fmla="*/ 0 w 10920027"/>
              <a:gd name="connsiteY7" fmla="*/ 926359 h 6432360"/>
              <a:gd name="connsiteX8" fmla="*/ 358444 w 10920027"/>
              <a:gd name="connsiteY8" fmla="*/ 9105 h 6432360"/>
              <a:gd name="connsiteX0" fmla="*/ 358444 w 11057526"/>
              <a:gd name="connsiteY0" fmla="*/ 9105 h 6432360"/>
              <a:gd name="connsiteX1" fmla="*/ 10446538 w 11057526"/>
              <a:gd name="connsiteY1" fmla="*/ 0 h 6432360"/>
              <a:gd name="connsiteX2" fmla="*/ 9722333 w 11057526"/>
              <a:gd name="connsiteY2" fmla="*/ 1871630 h 6432360"/>
              <a:gd name="connsiteX3" fmla="*/ 10439222 w 11057526"/>
              <a:gd name="connsiteY3" fmla="*/ 3663150 h 6432360"/>
              <a:gd name="connsiteX4" fmla="*/ 10437126 w 11057526"/>
              <a:gd name="connsiteY4" fmla="*/ 6425078 h 6432360"/>
              <a:gd name="connsiteX5" fmla="*/ 1799182 w 11057526"/>
              <a:gd name="connsiteY5" fmla="*/ 6432360 h 6432360"/>
              <a:gd name="connsiteX6" fmla="*/ 1 w 11057526"/>
              <a:gd name="connsiteY6" fmla="*/ 6432310 h 6432360"/>
              <a:gd name="connsiteX7" fmla="*/ 0 w 11057526"/>
              <a:gd name="connsiteY7" fmla="*/ 926359 h 6432360"/>
              <a:gd name="connsiteX8" fmla="*/ 358444 w 11057526"/>
              <a:gd name="connsiteY8" fmla="*/ 9105 h 6432360"/>
              <a:gd name="connsiteX0" fmla="*/ 358444 w 10446538"/>
              <a:gd name="connsiteY0" fmla="*/ 9105 h 6432360"/>
              <a:gd name="connsiteX1" fmla="*/ 10446538 w 10446538"/>
              <a:gd name="connsiteY1" fmla="*/ 0 h 6432360"/>
              <a:gd name="connsiteX2" fmla="*/ 9722333 w 10446538"/>
              <a:gd name="connsiteY2" fmla="*/ 1871630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 name="connsiteX0" fmla="*/ 358444 w 10491953"/>
              <a:gd name="connsiteY0" fmla="*/ 9105 h 6432360"/>
              <a:gd name="connsiteX1" fmla="*/ 10446538 w 10491953"/>
              <a:gd name="connsiteY1" fmla="*/ 0 h 6432360"/>
              <a:gd name="connsiteX2" fmla="*/ 9707702 w 10491953"/>
              <a:gd name="connsiteY2" fmla="*/ 1878914 h 6432360"/>
              <a:gd name="connsiteX3" fmla="*/ 10439222 w 10491953"/>
              <a:gd name="connsiteY3" fmla="*/ 3663150 h 6432360"/>
              <a:gd name="connsiteX4" fmla="*/ 10437126 w 10491953"/>
              <a:gd name="connsiteY4" fmla="*/ 6425078 h 6432360"/>
              <a:gd name="connsiteX5" fmla="*/ 1799182 w 10491953"/>
              <a:gd name="connsiteY5" fmla="*/ 6432360 h 6432360"/>
              <a:gd name="connsiteX6" fmla="*/ 1 w 10491953"/>
              <a:gd name="connsiteY6" fmla="*/ 6432310 h 6432360"/>
              <a:gd name="connsiteX7" fmla="*/ 0 w 10491953"/>
              <a:gd name="connsiteY7" fmla="*/ 926359 h 6432360"/>
              <a:gd name="connsiteX8" fmla="*/ 358444 w 10491953"/>
              <a:gd name="connsiteY8" fmla="*/ 9105 h 6432360"/>
              <a:gd name="connsiteX0" fmla="*/ 358444 w 10446538"/>
              <a:gd name="connsiteY0" fmla="*/ 9105 h 6432360"/>
              <a:gd name="connsiteX1" fmla="*/ 10446538 w 10446538"/>
              <a:gd name="connsiteY1" fmla="*/ 0 h 6432360"/>
              <a:gd name="connsiteX2" fmla="*/ 9707702 w 10446538"/>
              <a:gd name="connsiteY2" fmla="*/ 1878914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 name="connsiteX0" fmla="*/ 358444 w 10446538"/>
              <a:gd name="connsiteY0" fmla="*/ 9105 h 6432360"/>
              <a:gd name="connsiteX1" fmla="*/ 10446538 w 10446538"/>
              <a:gd name="connsiteY1" fmla="*/ 0 h 6432360"/>
              <a:gd name="connsiteX2" fmla="*/ 9707702 w 10446538"/>
              <a:gd name="connsiteY2" fmla="*/ 1878914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 name="connsiteX0" fmla="*/ 358444 w 10491412"/>
              <a:gd name="connsiteY0" fmla="*/ 9105 h 6432360"/>
              <a:gd name="connsiteX1" fmla="*/ 10446538 w 10491412"/>
              <a:gd name="connsiteY1" fmla="*/ 0 h 6432360"/>
              <a:gd name="connsiteX2" fmla="*/ 9715017 w 10491412"/>
              <a:gd name="connsiteY2" fmla="*/ 1864349 h 6432360"/>
              <a:gd name="connsiteX3" fmla="*/ 10439222 w 10491412"/>
              <a:gd name="connsiteY3" fmla="*/ 3663150 h 6432360"/>
              <a:gd name="connsiteX4" fmla="*/ 10437126 w 10491412"/>
              <a:gd name="connsiteY4" fmla="*/ 6425078 h 6432360"/>
              <a:gd name="connsiteX5" fmla="*/ 1799182 w 10491412"/>
              <a:gd name="connsiteY5" fmla="*/ 6432360 h 6432360"/>
              <a:gd name="connsiteX6" fmla="*/ 1 w 10491412"/>
              <a:gd name="connsiteY6" fmla="*/ 6432310 h 6432360"/>
              <a:gd name="connsiteX7" fmla="*/ 0 w 10491412"/>
              <a:gd name="connsiteY7" fmla="*/ 926359 h 6432360"/>
              <a:gd name="connsiteX8" fmla="*/ 358444 w 10491412"/>
              <a:gd name="connsiteY8" fmla="*/ 9105 h 6432360"/>
              <a:gd name="connsiteX0" fmla="*/ 358444 w 10616925"/>
              <a:gd name="connsiteY0" fmla="*/ 9105 h 6432360"/>
              <a:gd name="connsiteX1" fmla="*/ 10446538 w 10616925"/>
              <a:gd name="connsiteY1" fmla="*/ 0 h 6432360"/>
              <a:gd name="connsiteX2" fmla="*/ 9715017 w 10616925"/>
              <a:gd name="connsiteY2" fmla="*/ 1864349 h 6432360"/>
              <a:gd name="connsiteX3" fmla="*/ 10439222 w 10616925"/>
              <a:gd name="connsiteY3" fmla="*/ 3663150 h 6432360"/>
              <a:gd name="connsiteX4" fmla="*/ 10437126 w 10616925"/>
              <a:gd name="connsiteY4" fmla="*/ 6425078 h 6432360"/>
              <a:gd name="connsiteX5" fmla="*/ 1799182 w 10616925"/>
              <a:gd name="connsiteY5" fmla="*/ 6432360 h 6432360"/>
              <a:gd name="connsiteX6" fmla="*/ 1 w 10616925"/>
              <a:gd name="connsiteY6" fmla="*/ 6432310 h 6432360"/>
              <a:gd name="connsiteX7" fmla="*/ 0 w 10616925"/>
              <a:gd name="connsiteY7" fmla="*/ 926359 h 6432360"/>
              <a:gd name="connsiteX8" fmla="*/ 358444 w 10616925"/>
              <a:gd name="connsiteY8" fmla="*/ 9105 h 6432360"/>
              <a:gd name="connsiteX0" fmla="*/ 358444 w 10446538"/>
              <a:gd name="connsiteY0" fmla="*/ 9105 h 6432360"/>
              <a:gd name="connsiteX1" fmla="*/ 10446538 w 10446538"/>
              <a:gd name="connsiteY1" fmla="*/ 0 h 6432360"/>
              <a:gd name="connsiteX2" fmla="*/ 9715017 w 10446538"/>
              <a:gd name="connsiteY2" fmla="*/ 1864349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 name="connsiteX0" fmla="*/ 358444 w 10453544"/>
              <a:gd name="connsiteY0" fmla="*/ 9105 h 6432360"/>
              <a:gd name="connsiteX1" fmla="*/ 10446538 w 10453544"/>
              <a:gd name="connsiteY1" fmla="*/ 0 h 6432360"/>
              <a:gd name="connsiteX2" fmla="*/ 10227081 w 10453544"/>
              <a:gd name="connsiteY2" fmla="*/ 1886196 h 6432360"/>
              <a:gd name="connsiteX3" fmla="*/ 10439222 w 10453544"/>
              <a:gd name="connsiteY3" fmla="*/ 3663150 h 6432360"/>
              <a:gd name="connsiteX4" fmla="*/ 10437126 w 10453544"/>
              <a:gd name="connsiteY4" fmla="*/ 6425078 h 6432360"/>
              <a:gd name="connsiteX5" fmla="*/ 1799182 w 10453544"/>
              <a:gd name="connsiteY5" fmla="*/ 6432360 h 6432360"/>
              <a:gd name="connsiteX6" fmla="*/ 1 w 10453544"/>
              <a:gd name="connsiteY6" fmla="*/ 6432310 h 6432360"/>
              <a:gd name="connsiteX7" fmla="*/ 0 w 10453544"/>
              <a:gd name="connsiteY7" fmla="*/ 926359 h 6432360"/>
              <a:gd name="connsiteX8" fmla="*/ 358444 w 10453544"/>
              <a:gd name="connsiteY8" fmla="*/ 9105 h 6432360"/>
              <a:gd name="connsiteX0" fmla="*/ 358444 w 10453544"/>
              <a:gd name="connsiteY0" fmla="*/ 9105 h 6432360"/>
              <a:gd name="connsiteX1" fmla="*/ 10446538 w 10453544"/>
              <a:gd name="connsiteY1" fmla="*/ 0 h 6432360"/>
              <a:gd name="connsiteX2" fmla="*/ 10227081 w 10453544"/>
              <a:gd name="connsiteY2" fmla="*/ 2192065 h 6432360"/>
              <a:gd name="connsiteX3" fmla="*/ 10439222 w 10453544"/>
              <a:gd name="connsiteY3" fmla="*/ 3663150 h 6432360"/>
              <a:gd name="connsiteX4" fmla="*/ 10437126 w 10453544"/>
              <a:gd name="connsiteY4" fmla="*/ 6425078 h 6432360"/>
              <a:gd name="connsiteX5" fmla="*/ 1799182 w 10453544"/>
              <a:gd name="connsiteY5" fmla="*/ 6432360 h 6432360"/>
              <a:gd name="connsiteX6" fmla="*/ 1 w 10453544"/>
              <a:gd name="connsiteY6" fmla="*/ 6432310 h 6432360"/>
              <a:gd name="connsiteX7" fmla="*/ 0 w 10453544"/>
              <a:gd name="connsiteY7" fmla="*/ 926359 h 6432360"/>
              <a:gd name="connsiteX8" fmla="*/ 358444 w 10453544"/>
              <a:gd name="connsiteY8" fmla="*/ 9105 h 6432360"/>
              <a:gd name="connsiteX0" fmla="*/ 358444 w 10447635"/>
              <a:gd name="connsiteY0" fmla="*/ 9105 h 6432360"/>
              <a:gd name="connsiteX1" fmla="*/ 10446538 w 10447635"/>
              <a:gd name="connsiteY1" fmla="*/ 0 h 6432360"/>
              <a:gd name="connsiteX2" fmla="*/ 10307548 w 10447635"/>
              <a:gd name="connsiteY2" fmla="*/ 1624022 h 6432360"/>
              <a:gd name="connsiteX3" fmla="*/ 10439222 w 10447635"/>
              <a:gd name="connsiteY3" fmla="*/ 3663150 h 6432360"/>
              <a:gd name="connsiteX4" fmla="*/ 10437126 w 10447635"/>
              <a:gd name="connsiteY4" fmla="*/ 6425078 h 6432360"/>
              <a:gd name="connsiteX5" fmla="*/ 1799182 w 10447635"/>
              <a:gd name="connsiteY5" fmla="*/ 6432360 h 6432360"/>
              <a:gd name="connsiteX6" fmla="*/ 1 w 10447635"/>
              <a:gd name="connsiteY6" fmla="*/ 6432310 h 6432360"/>
              <a:gd name="connsiteX7" fmla="*/ 0 w 10447635"/>
              <a:gd name="connsiteY7" fmla="*/ 926359 h 6432360"/>
              <a:gd name="connsiteX8" fmla="*/ 358444 w 10447635"/>
              <a:gd name="connsiteY8" fmla="*/ 9105 h 6432360"/>
              <a:gd name="connsiteX0" fmla="*/ 358444 w 10447635"/>
              <a:gd name="connsiteY0" fmla="*/ 9105 h 6432360"/>
              <a:gd name="connsiteX1" fmla="*/ 10446538 w 10447635"/>
              <a:gd name="connsiteY1" fmla="*/ 0 h 6432360"/>
              <a:gd name="connsiteX2" fmla="*/ 10307548 w 10447635"/>
              <a:gd name="connsiteY2" fmla="*/ 1624022 h 6432360"/>
              <a:gd name="connsiteX3" fmla="*/ 10439222 w 10447635"/>
              <a:gd name="connsiteY3" fmla="*/ 3663150 h 6432360"/>
              <a:gd name="connsiteX4" fmla="*/ 10437126 w 10447635"/>
              <a:gd name="connsiteY4" fmla="*/ 6425078 h 6432360"/>
              <a:gd name="connsiteX5" fmla="*/ 1799182 w 10447635"/>
              <a:gd name="connsiteY5" fmla="*/ 6432360 h 6432360"/>
              <a:gd name="connsiteX6" fmla="*/ 1 w 10447635"/>
              <a:gd name="connsiteY6" fmla="*/ 6432310 h 6432360"/>
              <a:gd name="connsiteX7" fmla="*/ 0 w 10447635"/>
              <a:gd name="connsiteY7" fmla="*/ 926359 h 6432360"/>
              <a:gd name="connsiteX8" fmla="*/ 358444 w 10447635"/>
              <a:gd name="connsiteY8" fmla="*/ 9105 h 6432360"/>
              <a:gd name="connsiteX0" fmla="*/ 358444 w 10489787"/>
              <a:gd name="connsiteY0" fmla="*/ 9105 h 6432360"/>
              <a:gd name="connsiteX1" fmla="*/ 10446538 w 10489787"/>
              <a:gd name="connsiteY1" fmla="*/ 0 h 6432360"/>
              <a:gd name="connsiteX2" fmla="*/ 9736963 w 10489787"/>
              <a:gd name="connsiteY2" fmla="*/ 1653152 h 6432360"/>
              <a:gd name="connsiteX3" fmla="*/ 10439222 w 10489787"/>
              <a:gd name="connsiteY3" fmla="*/ 3663150 h 6432360"/>
              <a:gd name="connsiteX4" fmla="*/ 10437126 w 10489787"/>
              <a:gd name="connsiteY4" fmla="*/ 6425078 h 6432360"/>
              <a:gd name="connsiteX5" fmla="*/ 1799182 w 10489787"/>
              <a:gd name="connsiteY5" fmla="*/ 6432360 h 6432360"/>
              <a:gd name="connsiteX6" fmla="*/ 1 w 10489787"/>
              <a:gd name="connsiteY6" fmla="*/ 6432310 h 6432360"/>
              <a:gd name="connsiteX7" fmla="*/ 0 w 10489787"/>
              <a:gd name="connsiteY7" fmla="*/ 926359 h 6432360"/>
              <a:gd name="connsiteX8" fmla="*/ 358444 w 10489787"/>
              <a:gd name="connsiteY8" fmla="*/ 9105 h 6432360"/>
              <a:gd name="connsiteX0" fmla="*/ 358444 w 10488162"/>
              <a:gd name="connsiteY0" fmla="*/ 9105 h 6432360"/>
              <a:gd name="connsiteX1" fmla="*/ 10446538 w 10488162"/>
              <a:gd name="connsiteY1" fmla="*/ 0 h 6432360"/>
              <a:gd name="connsiteX2" fmla="*/ 9758909 w 10488162"/>
              <a:gd name="connsiteY2" fmla="*/ 1784240 h 6432360"/>
              <a:gd name="connsiteX3" fmla="*/ 10439222 w 10488162"/>
              <a:gd name="connsiteY3" fmla="*/ 3663150 h 6432360"/>
              <a:gd name="connsiteX4" fmla="*/ 10437126 w 10488162"/>
              <a:gd name="connsiteY4" fmla="*/ 6425078 h 6432360"/>
              <a:gd name="connsiteX5" fmla="*/ 1799182 w 10488162"/>
              <a:gd name="connsiteY5" fmla="*/ 6432360 h 6432360"/>
              <a:gd name="connsiteX6" fmla="*/ 1 w 10488162"/>
              <a:gd name="connsiteY6" fmla="*/ 6432310 h 6432360"/>
              <a:gd name="connsiteX7" fmla="*/ 0 w 10488162"/>
              <a:gd name="connsiteY7" fmla="*/ 926359 h 6432360"/>
              <a:gd name="connsiteX8" fmla="*/ 358444 w 10488162"/>
              <a:gd name="connsiteY8" fmla="*/ 9105 h 6432360"/>
              <a:gd name="connsiteX0" fmla="*/ 358444 w 10490870"/>
              <a:gd name="connsiteY0" fmla="*/ 9105 h 6432360"/>
              <a:gd name="connsiteX1" fmla="*/ 10446538 w 10490870"/>
              <a:gd name="connsiteY1" fmla="*/ 0 h 6432360"/>
              <a:gd name="connsiteX2" fmla="*/ 9722333 w 10490870"/>
              <a:gd name="connsiteY2" fmla="*/ 1813371 h 6432360"/>
              <a:gd name="connsiteX3" fmla="*/ 10439222 w 10490870"/>
              <a:gd name="connsiteY3" fmla="*/ 3663150 h 6432360"/>
              <a:gd name="connsiteX4" fmla="*/ 10437126 w 10490870"/>
              <a:gd name="connsiteY4" fmla="*/ 6425078 h 6432360"/>
              <a:gd name="connsiteX5" fmla="*/ 1799182 w 10490870"/>
              <a:gd name="connsiteY5" fmla="*/ 6432360 h 6432360"/>
              <a:gd name="connsiteX6" fmla="*/ 1 w 10490870"/>
              <a:gd name="connsiteY6" fmla="*/ 6432310 h 6432360"/>
              <a:gd name="connsiteX7" fmla="*/ 0 w 10490870"/>
              <a:gd name="connsiteY7" fmla="*/ 926359 h 6432360"/>
              <a:gd name="connsiteX8" fmla="*/ 358444 w 10490870"/>
              <a:gd name="connsiteY8" fmla="*/ 9105 h 6432360"/>
              <a:gd name="connsiteX0" fmla="*/ 358444 w 10493578"/>
              <a:gd name="connsiteY0" fmla="*/ 9105 h 6432360"/>
              <a:gd name="connsiteX1" fmla="*/ 10446538 w 10493578"/>
              <a:gd name="connsiteY1" fmla="*/ 0 h 6432360"/>
              <a:gd name="connsiteX2" fmla="*/ 9685757 w 10493578"/>
              <a:gd name="connsiteY2" fmla="*/ 1835218 h 6432360"/>
              <a:gd name="connsiteX3" fmla="*/ 10439222 w 10493578"/>
              <a:gd name="connsiteY3" fmla="*/ 3663150 h 6432360"/>
              <a:gd name="connsiteX4" fmla="*/ 10437126 w 10493578"/>
              <a:gd name="connsiteY4" fmla="*/ 6425078 h 6432360"/>
              <a:gd name="connsiteX5" fmla="*/ 1799182 w 10493578"/>
              <a:gd name="connsiteY5" fmla="*/ 6432360 h 6432360"/>
              <a:gd name="connsiteX6" fmla="*/ 1 w 10493578"/>
              <a:gd name="connsiteY6" fmla="*/ 6432310 h 6432360"/>
              <a:gd name="connsiteX7" fmla="*/ 0 w 10493578"/>
              <a:gd name="connsiteY7" fmla="*/ 926359 h 6432360"/>
              <a:gd name="connsiteX8" fmla="*/ 358444 w 10493578"/>
              <a:gd name="connsiteY8" fmla="*/ 9105 h 6432360"/>
              <a:gd name="connsiteX0" fmla="*/ 358444 w 10491953"/>
              <a:gd name="connsiteY0" fmla="*/ 9105 h 6432360"/>
              <a:gd name="connsiteX1" fmla="*/ 10446538 w 10491953"/>
              <a:gd name="connsiteY1" fmla="*/ 0 h 6432360"/>
              <a:gd name="connsiteX2" fmla="*/ 9707703 w 10491953"/>
              <a:gd name="connsiteY2" fmla="*/ 1878914 h 6432360"/>
              <a:gd name="connsiteX3" fmla="*/ 10439222 w 10491953"/>
              <a:gd name="connsiteY3" fmla="*/ 3663150 h 6432360"/>
              <a:gd name="connsiteX4" fmla="*/ 10437126 w 10491953"/>
              <a:gd name="connsiteY4" fmla="*/ 6425078 h 6432360"/>
              <a:gd name="connsiteX5" fmla="*/ 1799182 w 10491953"/>
              <a:gd name="connsiteY5" fmla="*/ 6432360 h 6432360"/>
              <a:gd name="connsiteX6" fmla="*/ 1 w 10491953"/>
              <a:gd name="connsiteY6" fmla="*/ 6432310 h 6432360"/>
              <a:gd name="connsiteX7" fmla="*/ 0 w 10491953"/>
              <a:gd name="connsiteY7" fmla="*/ 926359 h 6432360"/>
              <a:gd name="connsiteX8" fmla="*/ 358444 w 10491953"/>
              <a:gd name="connsiteY8" fmla="*/ 9105 h 6432360"/>
              <a:gd name="connsiteX0" fmla="*/ 358444 w 10491953"/>
              <a:gd name="connsiteY0" fmla="*/ 9105 h 6432360"/>
              <a:gd name="connsiteX1" fmla="*/ 10446538 w 10491953"/>
              <a:gd name="connsiteY1" fmla="*/ 0 h 6432360"/>
              <a:gd name="connsiteX2" fmla="*/ 9707703 w 10491953"/>
              <a:gd name="connsiteY2" fmla="*/ 1878914 h 6432360"/>
              <a:gd name="connsiteX3" fmla="*/ 10439222 w 10491953"/>
              <a:gd name="connsiteY3" fmla="*/ 3663150 h 6432360"/>
              <a:gd name="connsiteX4" fmla="*/ 10437126 w 10491953"/>
              <a:gd name="connsiteY4" fmla="*/ 6425078 h 6432360"/>
              <a:gd name="connsiteX5" fmla="*/ 1799182 w 10491953"/>
              <a:gd name="connsiteY5" fmla="*/ 6432360 h 6432360"/>
              <a:gd name="connsiteX6" fmla="*/ 1 w 10491953"/>
              <a:gd name="connsiteY6" fmla="*/ 6432310 h 6432360"/>
              <a:gd name="connsiteX7" fmla="*/ 0 w 10491953"/>
              <a:gd name="connsiteY7" fmla="*/ 926359 h 6432360"/>
              <a:gd name="connsiteX8" fmla="*/ 358444 w 10491953"/>
              <a:gd name="connsiteY8" fmla="*/ 9105 h 6432360"/>
              <a:gd name="connsiteX0" fmla="*/ 358444 w 10491953"/>
              <a:gd name="connsiteY0" fmla="*/ 9105 h 6432360"/>
              <a:gd name="connsiteX1" fmla="*/ 10446538 w 10491953"/>
              <a:gd name="connsiteY1" fmla="*/ 0 h 6432360"/>
              <a:gd name="connsiteX2" fmla="*/ 9707703 w 10491953"/>
              <a:gd name="connsiteY2" fmla="*/ 1878914 h 6432360"/>
              <a:gd name="connsiteX3" fmla="*/ 10439222 w 10491953"/>
              <a:gd name="connsiteY3" fmla="*/ 3663150 h 6432360"/>
              <a:gd name="connsiteX4" fmla="*/ 10437126 w 10491953"/>
              <a:gd name="connsiteY4" fmla="*/ 6425078 h 6432360"/>
              <a:gd name="connsiteX5" fmla="*/ 1799182 w 10491953"/>
              <a:gd name="connsiteY5" fmla="*/ 6432360 h 6432360"/>
              <a:gd name="connsiteX6" fmla="*/ 1 w 10491953"/>
              <a:gd name="connsiteY6" fmla="*/ 6432310 h 6432360"/>
              <a:gd name="connsiteX7" fmla="*/ 0 w 10491953"/>
              <a:gd name="connsiteY7" fmla="*/ 926359 h 6432360"/>
              <a:gd name="connsiteX8" fmla="*/ 358444 w 10491953"/>
              <a:gd name="connsiteY8" fmla="*/ 9105 h 6432360"/>
              <a:gd name="connsiteX0" fmla="*/ 358444 w 10446538"/>
              <a:gd name="connsiteY0" fmla="*/ 9105 h 6432360"/>
              <a:gd name="connsiteX1" fmla="*/ 10446538 w 10446538"/>
              <a:gd name="connsiteY1" fmla="*/ 0 h 6432360"/>
              <a:gd name="connsiteX2" fmla="*/ 9707703 w 10446538"/>
              <a:gd name="connsiteY2" fmla="*/ 1878914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 name="connsiteX0" fmla="*/ 358444 w 10446538"/>
              <a:gd name="connsiteY0" fmla="*/ 9105 h 6432360"/>
              <a:gd name="connsiteX1" fmla="*/ 10446538 w 10446538"/>
              <a:gd name="connsiteY1" fmla="*/ 0 h 6432360"/>
              <a:gd name="connsiteX2" fmla="*/ 9715018 w 10446538"/>
              <a:gd name="connsiteY2" fmla="*/ 1842501 h 6432360"/>
              <a:gd name="connsiteX3" fmla="*/ 10439222 w 10446538"/>
              <a:gd name="connsiteY3" fmla="*/ 3663150 h 6432360"/>
              <a:gd name="connsiteX4" fmla="*/ 10437126 w 10446538"/>
              <a:gd name="connsiteY4" fmla="*/ 6425078 h 6432360"/>
              <a:gd name="connsiteX5" fmla="*/ 1799182 w 10446538"/>
              <a:gd name="connsiteY5" fmla="*/ 6432360 h 6432360"/>
              <a:gd name="connsiteX6" fmla="*/ 1 w 10446538"/>
              <a:gd name="connsiteY6" fmla="*/ 6432310 h 6432360"/>
              <a:gd name="connsiteX7" fmla="*/ 0 w 10446538"/>
              <a:gd name="connsiteY7" fmla="*/ 926359 h 6432360"/>
              <a:gd name="connsiteX8" fmla="*/ 358444 w 10446538"/>
              <a:gd name="connsiteY8" fmla="*/ 9105 h 643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38" h="6432360">
                <a:moveTo>
                  <a:pt x="358444" y="9105"/>
                </a:moveTo>
                <a:cubicBezTo>
                  <a:pt x="352420" y="4005"/>
                  <a:pt x="10448904" y="2732"/>
                  <a:pt x="10446538" y="0"/>
                </a:cubicBezTo>
                <a:cubicBezTo>
                  <a:pt x="10444172" y="6980"/>
                  <a:pt x="9708922" y="1836432"/>
                  <a:pt x="9715018" y="1842501"/>
                </a:cubicBezTo>
                <a:cubicBezTo>
                  <a:pt x="9721114" y="1848570"/>
                  <a:pt x="10449326" y="3677411"/>
                  <a:pt x="10439222" y="3663150"/>
                </a:cubicBezTo>
                <a:cubicBezTo>
                  <a:pt x="10429119" y="3656171"/>
                  <a:pt x="10433600" y="6428417"/>
                  <a:pt x="10437126" y="6425078"/>
                </a:cubicBezTo>
                <a:lnTo>
                  <a:pt x="1799182" y="6432360"/>
                </a:lnTo>
                <a:lnTo>
                  <a:pt x="1" y="6432310"/>
                </a:lnTo>
                <a:cubicBezTo>
                  <a:pt x="1" y="5206304"/>
                  <a:pt x="0" y="2152365"/>
                  <a:pt x="0" y="926359"/>
                </a:cubicBezTo>
                <a:cubicBezTo>
                  <a:pt x="119481" y="620608"/>
                  <a:pt x="363322" y="8987"/>
                  <a:pt x="358444" y="9105"/>
                </a:cubicBezTo>
                <a:close/>
              </a:path>
            </a:pathLst>
          </a:custGeom>
          <a:blipFill>
            <a:blip r:embed="rId2"/>
            <a:stretch>
              <a:fillRect l="-15000" t="-25000" r="-34000" b="-7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 Placeholder 13">
            <a:extLst>
              <a:ext uri="{FF2B5EF4-FFF2-40B4-BE49-F238E27FC236}">
                <a16:creationId xmlns:a16="http://schemas.microsoft.com/office/drawing/2014/main" id="{F21AA8FB-A91F-C428-0B56-242E228F2879}"/>
              </a:ext>
            </a:extLst>
          </p:cNvPr>
          <p:cNvSpPr>
            <a:spLocks noGrp="1"/>
          </p:cNvSpPr>
          <p:nvPr>
            <p:ph type="body" sz="quarter" idx="10" hasCustomPrompt="1"/>
          </p:nvPr>
        </p:nvSpPr>
        <p:spPr>
          <a:xfrm>
            <a:off x="1562100" y="2924175"/>
            <a:ext cx="8496300" cy="1009650"/>
          </a:xfrm>
          <a:prstGeom prst="rect">
            <a:avLst/>
          </a:prstGeom>
        </p:spPr>
        <p:txBody>
          <a:bodyPr anchor="ctr"/>
          <a:lstStyle>
            <a:lvl1pPr marL="0" indent="0">
              <a:buFontTx/>
              <a:buNone/>
              <a:defRPr sz="6000">
                <a:solidFill>
                  <a:schemeClr val="tx1"/>
                </a:solidFill>
                <a:latin typeface="Century Gothic" panose="020B0502020202020204" pitchFamily="34" charset="0"/>
              </a:defRPr>
            </a:lvl1pPr>
          </a:lstStyle>
          <a:p>
            <a:pPr lvl="0"/>
            <a:r>
              <a:rPr lang="en-US"/>
              <a:t>Section Heading</a:t>
            </a:r>
            <a:endParaRPr lang="en-AE"/>
          </a:p>
        </p:txBody>
      </p:sp>
    </p:spTree>
    <p:extLst>
      <p:ext uri="{BB962C8B-B14F-4D97-AF65-F5344CB8AC3E}">
        <p14:creationId xmlns:p14="http://schemas.microsoft.com/office/powerpoint/2010/main" val="3984857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Bearer Divider 2">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F719F526-542A-C9BB-9C6A-DDCC71E4ADFF}"/>
              </a:ext>
            </a:extLst>
          </p:cNvPr>
          <p:cNvSpPr/>
          <p:nvPr userDrawn="1"/>
        </p:nvSpPr>
        <p:spPr>
          <a:xfrm>
            <a:off x="811555" y="199339"/>
            <a:ext cx="10832148" cy="6457493"/>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7317 w 11175962"/>
              <a:gd name="connsiteY5" fmla="*/ 6430488 h 6430538"/>
              <a:gd name="connsiteX6" fmla="*/ 7316 w 11175962"/>
              <a:gd name="connsiteY6" fmla="*/ 2752470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1170433 w 11175962"/>
              <a:gd name="connsiteY5" fmla="*/ 6408640 h 6430538"/>
              <a:gd name="connsiteX6" fmla="*/ 7316 w 11175962"/>
              <a:gd name="connsiteY6" fmla="*/ 2752470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1170433 w 11175962"/>
              <a:gd name="connsiteY5" fmla="*/ 6408640 h 6430538"/>
              <a:gd name="connsiteX6" fmla="*/ 7316 w 11175962"/>
              <a:gd name="connsiteY6" fmla="*/ 2752470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1170433 w 11175962"/>
              <a:gd name="connsiteY5" fmla="*/ 6408640 h 6430538"/>
              <a:gd name="connsiteX6" fmla="*/ 7316 w 11175962"/>
              <a:gd name="connsiteY6" fmla="*/ 2752470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1170433 w 11175962"/>
              <a:gd name="connsiteY5" fmla="*/ 6408640 h 6430538"/>
              <a:gd name="connsiteX6" fmla="*/ 7316 w 11175962"/>
              <a:gd name="connsiteY6" fmla="*/ 4580403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709576 w 11175962"/>
              <a:gd name="connsiteY5" fmla="*/ 6430488 h 6430538"/>
              <a:gd name="connsiteX6" fmla="*/ 7316 w 11175962"/>
              <a:gd name="connsiteY6" fmla="*/ 4580403 h 6430538"/>
              <a:gd name="connsiteX7" fmla="*/ 0 w 11175962"/>
              <a:gd name="connsiteY7"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1806498 w 11175962"/>
              <a:gd name="connsiteY4" fmla="*/ 6430538 h 6430538"/>
              <a:gd name="connsiteX5" fmla="*/ 7316 w 11175962"/>
              <a:gd name="connsiteY5" fmla="*/ 4580403 h 6430538"/>
              <a:gd name="connsiteX6" fmla="*/ 0 w 11175962"/>
              <a:gd name="connsiteY6" fmla="*/ 0 h 6430538"/>
              <a:gd name="connsiteX0" fmla="*/ 0 w 11175962"/>
              <a:gd name="connsiteY0" fmla="*/ 0 h 6430538"/>
              <a:gd name="connsiteX1" fmla="*/ 11175962 w 11175962"/>
              <a:gd name="connsiteY1" fmla="*/ 7284 h 6430538"/>
              <a:gd name="connsiteX2" fmla="*/ 10451756 w 11175962"/>
              <a:gd name="connsiteY2" fmla="*/ 1828034 h 6430538"/>
              <a:gd name="connsiteX3" fmla="*/ 10444442 w 11175962"/>
              <a:gd name="connsiteY3" fmla="*/ 6423256 h 6430538"/>
              <a:gd name="connsiteX4" fmla="*/ 723849 w 11175962"/>
              <a:gd name="connsiteY4" fmla="*/ 6430538 h 6430538"/>
              <a:gd name="connsiteX5" fmla="*/ 7316 w 11175962"/>
              <a:gd name="connsiteY5" fmla="*/ 4580403 h 6430538"/>
              <a:gd name="connsiteX6" fmla="*/ 0 w 11175962"/>
              <a:gd name="connsiteY6" fmla="*/ 0 h 6430538"/>
              <a:gd name="connsiteX0" fmla="*/ 0 w 11175962"/>
              <a:gd name="connsiteY0" fmla="*/ 0 h 6437820"/>
              <a:gd name="connsiteX1" fmla="*/ 11175962 w 11175962"/>
              <a:gd name="connsiteY1" fmla="*/ 7284 h 6437820"/>
              <a:gd name="connsiteX2" fmla="*/ 10451756 w 11175962"/>
              <a:gd name="connsiteY2" fmla="*/ 1828034 h 6437820"/>
              <a:gd name="connsiteX3" fmla="*/ 10444442 w 11175962"/>
              <a:gd name="connsiteY3" fmla="*/ 6423256 h 6437820"/>
              <a:gd name="connsiteX4" fmla="*/ 818946 w 11175962"/>
              <a:gd name="connsiteY4" fmla="*/ 6437820 h 6437820"/>
              <a:gd name="connsiteX5" fmla="*/ 7316 w 11175962"/>
              <a:gd name="connsiteY5" fmla="*/ 4580403 h 6437820"/>
              <a:gd name="connsiteX6" fmla="*/ 0 w 11175962"/>
              <a:gd name="connsiteY6" fmla="*/ 0 h 6437820"/>
              <a:gd name="connsiteX0" fmla="*/ 0 w 11175962"/>
              <a:gd name="connsiteY0" fmla="*/ 0 h 6423256"/>
              <a:gd name="connsiteX1" fmla="*/ 11175962 w 11175962"/>
              <a:gd name="connsiteY1" fmla="*/ 7284 h 6423256"/>
              <a:gd name="connsiteX2" fmla="*/ 10451756 w 11175962"/>
              <a:gd name="connsiteY2" fmla="*/ 1828034 h 6423256"/>
              <a:gd name="connsiteX3" fmla="*/ 10444442 w 11175962"/>
              <a:gd name="connsiteY3" fmla="*/ 6423256 h 6423256"/>
              <a:gd name="connsiteX4" fmla="*/ 7316 w 11175962"/>
              <a:gd name="connsiteY4" fmla="*/ 4580403 h 6423256"/>
              <a:gd name="connsiteX5" fmla="*/ 0 w 11175962"/>
              <a:gd name="connsiteY5" fmla="*/ 0 h 6423256"/>
              <a:gd name="connsiteX0" fmla="*/ 0 w 11175962"/>
              <a:gd name="connsiteY0" fmla="*/ 0 h 6423256"/>
              <a:gd name="connsiteX1" fmla="*/ 11175962 w 11175962"/>
              <a:gd name="connsiteY1" fmla="*/ 7284 h 6423256"/>
              <a:gd name="connsiteX2" fmla="*/ 10451756 w 11175962"/>
              <a:gd name="connsiteY2" fmla="*/ 1828034 h 6423256"/>
              <a:gd name="connsiteX3" fmla="*/ 10444442 w 11175962"/>
              <a:gd name="connsiteY3" fmla="*/ 6423256 h 6423256"/>
              <a:gd name="connsiteX4" fmla="*/ 1917015 w 11175962"/>
              <a:gd name="connsiteY4" fmla="*/ 4928501 h 6423256"/>
              <a:gd name="connsiteX5" fmla="*/ 7316 w 11175962"/>
              <a:gd name="connsiteY5" fmla="*/ 4580403 h 6423256"/>
              <a:gd name="connsiteX6" fmla="*/ 0 w 11175962"/>
              <a:gd name="connsiteY6" fmla="*/ 0 h 6423256"/>
              <a:gd name="connsiteX0" fmla="*/ 0 w 11175962"/>
              <a:gd name="connsiteY0" fmla="*/ 0 h 6428717"/>
              <a:gd name="connsiteX1" fmla="*/ 11175962 w 11175962"/>
              <a:gd name="connsiteY1" fmla="*/ 7284 h 6428717"/>
              <a:gd name="connsiteX2" fmla="*/ 10451756 w 11175962"/>
              <a:gd name="connsiteY2" fmla="*/ 1828034 h 6428717"/>
              <a:gd name="connsiteX3" fmla="*/ 10444442 w 11175962"/>
              <a:gd name="connsiteY3" fmla="*/ 6423256 h 6428717"/>
              <a:gd name="connsiteX4" fmla="*/ 724637 w 11175962"/>
              <a:gd name="connsiteY4" fmla="*/ 6428717 h 6428717"/>
              <a:gd name="connsiteX5" fmla="*/ 7316 w 11175962"/>
              <a:gd name="connsiteY5" fmla="*/ 4580403 h 6428717"/>
              <a:gd name="connsiteX6" fmla="*/ 0 w 11175962"/>
              <a:gd name="connsiteY6" fmla="*/ 0 h 6428717"/>
              <a:gd name="connsiteX0" fmla="*/ 0 w 10451756"/>
              <a:gd name="connsiteY0" fmla="*/ 0 h 6428717"/>
              <a:gd name="connsiteX1" fmla="*/ 9559303 w 10451756"/>
              <a:gd name="connsiteY1" fmla="*/ 36415 h 6428717"/>
              <a:gd name="connsiteX2" fmla="*/ 10451756 w 10451756"/>
              <a:gd name="connsiteY2" fmla="*/ 1828034 h 6428717"/>
              <a:gd name="connsiteX3" fmla="*/ 10444442 w 10451756"/>
              <a:gd name="connsiteY3" fmla="*/ 6423256 h 6428717"/>
              <a:gd name="connsiteX4" fmla="*/ 724637 w 10451756"/>
              <a:gd name="connsiteY4" fmla="*/ 6428717 h 6428717"/>
              <a:gd name="connsiteX5" fmla="*/ 7316 w 10451756"/>
              <a:gd name="connsiteY5" fmla="*/ 4580403 h 6428717"/>
              <a:gd name="connsiteX6" fmla="*/ 0 w 10451756"/>
              <a:gd name="connsiteY6" fmla="*/ 0 h 6428717"/>
              <a:gd name="connsiteX0" fmla="*/ 0 w 10451756"/>
              <a:gd name="connsiteY0" fmla="*/ 0 h 6428717"/>
              <a:gd name="connsiteX1" fmla="*/ 9727553 w 10451756"/>
              <a:gd name="connsiteY1" fmla="*/ 7284 h 6428717"/>
              <a:gd name="connsiteX2" fmla="*/ 10451756 w 10451756"/>
              <a:gd name="connsiteY2" fmla="*/ 1828034 h 6428717"/>
              <a:gd name="connsiteX3" fmla="*/ 10444442 w 10451756"/>
              <a:gd name="connsiteY3" fmla="*/ 6423256 h 6428717"/>
              <a:gd name="connsiteX4" fmla="*/ 724637 w 10451756"/>
              <a:gd name="connsiteY4" fmla="*/ 6428717 h 6428717"/>
              <a:gd name="connsiteX5" fmla="*/ 7316 w 10451756"/>
              <a:gd name="connsiteY5" fmla="*/ 4580403 h 6428717"/>
              <a:gd name="connsiteX6" fmla="*/ 0 w 10451756"/>
              <a:gd name="connsiteY6" fmla="*/ 0 h 6428717"/>
              <a:gd name="connsiteX0" fmla="*/ 0 w 10832148"/>
              <a:gd name="connsiteY0" fmla="*/ 0 h 6428717"/>
              <a:gd name="connsiteX1" fmla="*/ 10832148 w 10832148"/>
              <a:gd name="connsiteY1" fmla="*/ 14567 h 6428717"/>
              <a:gd name="connsiteX2" fmla="*/ 10451756 w 10832148"/>
              <a:gd name="connsiteY2" fmla="*/ 1828034 h 6428717"/>
              <a:gd name="connsiteX3" fmla="*/ 10444442 w 10832148"/>
              <a:gd name="connsiteY3" fmla="*/ 6423256 h 6428717"/>
              <a:gd name="connsiteX4" fmla="*/ 724637 w 10832148"/>
              <a:gd name="connsiteY4" fmla="*/ 6428717 h 6428717"/>
              <a:gd name="connsiteX5" fmla="*/ 7316 w 10832148"/>
              <a:gd name="connsiteY5" fmla="*/ 4580403 h 6428717"/>
              <a:gd name="connsiteX6" fmla="*/ 0 w 10832148"/>
              <a:gd name="connsiteY6" fmla="*/ 0 h 6428717"/>
              <a:gd name="connsiteX0" fmla="*/ 0 w 10832148"/>
              <a:gd name="connsiteY0" fmla="*/ 0 h 6428717"/>
              <a:gd name="connsiteX1" fmla="*/ 10832148 w 10832148"/>
              <a:gd name="connsiteY1" fmla="*/ 14567 h 6428717"/>
              <a:gd name="connsiteX2" fmla="*/ 10810201 w 10832148"/>
              <a:gd name="connsiteY2" fmla="*/ 1842600 h 6428717"/>
              <a:gd name="connsiteX3" fmla="*/ 10444442 w 10832148"/>
              <a:gd name="connsiteY3" fmla="*/ 6423256 h 6428717"/>
              <a:gd name="connsiteX4" fmla="*/ 724637 w 10832148"/>
              <a:gd name="connsiteY4" fmla="*/ 6428717 h 6428717"/>
              <a:gd name="connsiteX5" fmla="*/ 7316 w 10832148"/>
              <a:gd name="connsiteY5" fmla="*/ 4580403 h 6428717"/>
              <a:gd name="connsiteX6" fmla="*/ 0 w 10832148"/>
              <a:gd name="connsiteY6" fmla="*/ 0 h 6428717"/>
              <a:gd name="connsiteX0" fmla="*/ 0 w 10832148"/>
              <a:gd name="connsiteY0" fmla="*/ 0 h 6428717"/>
              <a:gd name="connsiteX1" fmla="*/ 10832148 w 10832148"/>
              <a:gd name="connsiteY1" fmla="*/ 14567 h 6428717"/>
              <a:gd name="connsiteX2" fmla="*/ 10810201 w 10832148"/>
              <a:gd name="connsiteY2" fmla="*/ 1842600 h 6428717"/>
              <a:gd name="connsiteX3" fmla="*/ 10687939 w 10832148"/>
              <a:gd name="connsiteY3" fmla="*/ 3224372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42600 h 6428717"/>
              <a:gd name="connsiteX3" fmla="*/ 10307549 w 10832148"/>
              <a:gd name="connsiteY3" fmla="*/ 3180677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42600 h 6428717"/>
              <a:gd name="connsiteX3" fmla="*/ 10234397 w 10832148"/>
              <a:gd name="connsiteY3" fmla="*/ 2823829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02886 w 10832148"/>
              <a:gd name="connsiteY2" fmla="*/ 2767490 h 6428717"/>
              <a:gd name="connsiteX3" fmla="*/ 10234397 w 10832148"/>
              <a:gd name="connsiteY3" fmla="*/ 2823829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02886 w 10832148"/>
              <a:gd name="connsiteY2" fmla="*/ 2767490 h 6428717"/>
              <a:gd name="connsiteX3" fmla="*/ 10453853 w 10832148"/>
              <a:gd name="connsiteY3" fmla="*/ 3668611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20752 h 6428717"/>
              <a:gd name="connsiteX3" fmla="*/ 10453853 w 10832148"/>
              <a:gd name="connsiteY3" fmla="*/ 3668611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20752 h 6428717"/>
              <a:gd name="connsiteX3" fmla="*/ 10446538 w 10832148"/>
              <a:gd name="connsiteY3" fmla="*/ 2772850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20752 h 6428717"/>
              <a:gd name="connsiteX3" fmla="*/ 10380701 w 10832148"/>
              <a:gd name="connsiteY3" fmla="*/ 2794697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 name="connsiteX0" fmla="*/ 0 w 10832148"/>
              <a:gd name="connsiteY0" fmla="*/ 0 h 6428717"/>
              <a:gd name="connsiteX1" fmla="*/ 10832148 w 10832148"/>
              <a:gd name="connsiteY1" fmla="*/ 14567 h 6428717"/>
              <a:gd name="connsiteX2" fmla="*/ 10810201 w 10832148"/>
              <a:gd name="connsiteY2" fmla="*/ 1820752 h 6428717"/>
              <a:gd name="connsiteX3" fmla="*/ 10446538 w 10832148"/>
              <a:gd name="connsiteY3" fmla="*/ 2780133 h 6428717"/>
              <a:gd name="connsiteX4" fmla="*/ 10444442 w 10832148"/>
              <a:gd name="connsiteY4" fmla="*/ 6423256 h 6428717"/>
              <a:gd name="connsiteX5" fmla="*/ 724637 w 10832148"/>
              <a:gd name="connsiteY5" fmla="*/ 6428717 h 6428717"/>
              <a:gd name="connsiteX6" fmla="*/ 7316 w 10832148"/>
              <a:gd name="connsiteY6" fmla="*/ 4580403 h 6428717"/>
              <a:gd name="connsiteX7" fmla="*/ 0 w 10832148"/>
              <a:gd name="connsiteY7" fmla="*/ 0 h 642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2148" h="6428717">
                <a:moveTo>
                  <a:pt x="0" y="0"/>
                </a:moveTo>
                <a:lnTo>
                  <a:pt x="10832148" y="14567"/>
                </a:lnTo>
                <a:lnTo>
                  <a:pt x="10810201" y="1820752"/>
                </a:lnTo>
                <a:lnTo>
                  <a:pt x="10446538" y="2780133"/>
                </a:lnTo>
                <a:cubicBezTo>
                  <a:pt x="10445839" y="3996935"/>
                  <a:pt x="10445141" y="5206454"/>
                  <a:pt x="10444442" y="6423256"/>
                </a:cubicBezTo>
                <a:lnTo>
                  <a:pt x="724637" y="6428717"/>
                </a:lnTo>
                <a:lnTo>
                  <a:pt x="7316" y="4580403"/>
                </a:lnTo>
                <a:cubicBezTo>
                  <a:pt x="4877" y="3662913"/>
                  <a:pt x="2439" y="917490"/>
                  <a:pt x="0" y="0"/>
                </a:cubicBezTo>
                <a:close/>
              </a:path>
            </a:pathLst>
          </a:custGeom>
          <a:blipFill>
            <a:blip r:embed="rId2"/>
            <a:stretch>
              <a:fillRect l="-6711" t="-13707" r="-6469" b="-4048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13">
            <a:extLst>
              <a:ext uri="{FF2B5EF4-FFF2-40B4-BE49-F238E27FC236}">
                <a16:creationId xmlns:a16="http://schemas.microsoft.com/office/drawing/2014/main" id="{CD631D3C-F7A9-8E01-9BCC-B0D6A1FF7EFB}"/>
              </a:ext>
            </a:extLst>
          </p:cNvPr>
          <p:cNvSpPr>
            <a:spLocks noGrp="1"/>
          </p:cNvSpPr>
          <p:nvPr>
            <p:ph type="body" sz="quarter" idx="10" hasCustomPrompt="1"/>
          </p:nvPr>
        </p:nvSpPr>
        <p:spPr>
          <a:xfrm>
            <a:off x="1562100" y="2924175"/>
            <a:ext cx="8496300" cy="1009650"/>
          </a:xfrm>
          <a:prstGeom prst="rect">
            <a:avLst/>
          </a:prstGeom>
        </p:spPr>
        <p:txBody>
          <a:bodyPr anchor="ctr"/>
          <a:lstStyle>
            <a:lvl1pPr marL="0" indent="0">
              <a:buFontTx/>
              <a:buNone/>
              <a:defRPr sz="6000">
                <a:solidFill>
                  <a:schemeClr val="tx1"/>
                </a:solidFill>
                <a:latin typeface="Century Gothic" panose="020B0502020202020204" pitchFamily="34" charset="0"/>
              </a:defRPr>
            </a:lvl1pPr>
          </a:lstStyle>
          <a:p>
            <a:pPr lvl="0"/>
            <a:r>
              <a:rPr lang="en-US"/>
              <a:t>Section Heading</a:t>
            </a:r>
            <a:endParaRPr lang="en-AE"/>
          </a:p>
        </p:txBody>
      </p:sp>
    </p:spTree>
    <p:extLst>
      <p:ext uri="{BB962C8B-B14F-4D97-AF65-F5344CB8AC3E}">
        <p14:creationId xmlns:p14="http://schemas.microsoft.com/office/powerpoint/2010/main" val="1898607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Bearer Divider 3">
    <p:bg>
      <p:bgPr>
        <a:solidFill>
          <a:schemeClr val="tx1"/>
        </a:solid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09BF838-5AFF-0D1F-833F-272E1AF501A3}"/>
              </a:ext>
            </a:extLst>
          </p:cNvPr>
          <p:cNvSpPr/>
          <p:nvPr userDrawn="1"/>
        </p:nvSpPr>
        <p:spPr>
          <a:xfrm>
            <a:off x="808718" y="206656"/>
            <a:ext cx="11172187" cy="6452006"/>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04186 w 11190183"/>
              <a:gd name="connsiteY0" fmla="*/ 0 h 6423255"/>
              <a:gd name="connsiteX1" fmla="*/ 11190183 w 11190183"/>
              <a:gd name="connsiteY1" fmla="*/ 1 h 6423255"/>
              <a:gd name="connsiteX2" fmla="*/ 10465977 w 11190183"/>
              <a:gd name="connsiteY2" fmla="*/ 1820751 h 6423255"/>
              <a:gd name="connsiteX3" fmla="*/ 10458663 w 11190183"/>
              <a:gd name="connsiteY3" fmla="*/ 6415973 h 6423255"/>
              <a:gd name="connsiteX4" fmla="*/ 1820719 w 11190183"/>
              <a:gd name="connsiteY4" fmla="*/ 6423255 h 6423255"/>
              <a:gd name="connsiteX5" fmla="*/ 21538 w 11190183"/>
              <a:gd name="connsiteY5" fmla="*/ 6423205 h 6423255"/>
              <a:gd name="connsiteX6" fmla="*/ 23 w 11190183"/>
              <a:gd name="connsiteY6" fmla="*/ 4688174 h 6423255"/>
              <a:gd name="connsiteX7" fmla="*/ 21537 w 11190183"/>
              <a:gd name="connsiteY7" fmla="*/ 2745187 h 6423255"/>
              <a:gd name="connsiteX8" fmla="*/ 1104186 w 11190183"/>
              <a:gd name="connsiteY8" fmla="*/ 0 h 6423255"/>
              <a:gd name="connsiteX0" fmla="*/ 1083013 w 11169010"/>
              <a:gd name="connsiteY0" fmla="*/ 0 h 6423255"/>
              <a:gd name="connsiteX1" fmla="*/ 11169010 w 11169010"/>
              <a:gd name="connsiteY1" fmla="*/ 1 h 6423255"/>
              <a:gd name="connsiteX2" fmla="*/ 10444804 w 11169010"/>
              <a:gd name="connsiteY2" fmla="*/ 1820751 h 6423255"/>
              <a:gd name="connsiteX3" fmla="*/ 10437490 w 11169010"/>
              <a:gd name="connsiteY3" fmla="*/ 6415973 h 6423255"/>
              <a:gd name="connsiteX4" fmla="*/ 1799546 w 11169010"/>
              <a:gd name="connsiteY4" fmla="*/ 6423255 h 6423255"/>
              <a:gd name="connsiteX5" fmla="*/ 365 w 11169010"/>
              <a:gd name="connsiteY5" fmla="*/ 6423205 h 6423255"/>
              <a:gd name="connsiteX6" fmla="*/ 1061500 w 11169010"/>
              <a:gd name="connsiteY6" fmla="*/ 4717304 h 6423255"/>
              <a:gd name="connsiteX7" fmla="*/ 364 w 11169010"/>
              <a:gd name="connsiteY7" fmla="*/ 2745187 h 6423255"/>
              <a:gd name="connsiteX8" fmla="*/ 1083013 w 11169010"/>
              <a:gd name="connsiteY8" fmla="*/ 0 h 6423255"/>
              <a:gd name="connsiteX0" fmla="*/ 1092801 w 11178798"/>
              <a:gd name="connsiteY0" fmla="*/ 0 h 6423255"/>
              <a:gd name="connsiteX1" fmla="*/ 11178798 w 11178798"/>
              <a:gd name="connsiteY1" fmla="*/ 1 h 6423255"/>
              <a:gd name="connsiteX2" fmla="*/ 10454592 w 11178798"/>
              <a:gd name="connsiteY2" fmla="*/ 1820751 h 6423255"/>
              <a:gd name="connsiteX3" fmla="*/ 10447278 w 11178798"/>
              <a:gd name="connsiteY3" fmla="*/ 6415973 h 6423255"/>
              <a:gd name="connsiteX4" fmla="*/ 1809334 w 11178798"/>
              <a:gd name="connsiteY4" fmla="*/ 6423255 h 6423255"/>
              <a:gd name="connsiteX5" fmla="*/ 10153 w 11178798"/>
              <a:gd name="connsiteY5" fmla="*/ 6423205 h 6423255"/>
              <a:gd name="connsiteX6" fmla="*/ 10584 w 11178798"/>
              <a:gd name="connsiteY6" fmla="*/ 4586218 h 6423255"/>
              <a:gd name="connsiteX7" fmla="*/ 10152 w 11178798"/>
              <a:gd name="connsiteY7" fmla="*/ 2745187 h 6423255"/>
              <a:gd name="connsiteX8" fmla="*/ 1092801 w 11178798"/>
              <a:gd name="connsiteY8" fmla="*/ 0 h 6423255"/>
              <a:gd name="connsiteX0" fmla="*/ 1218255 w 11304252"/>
              <a:gd name="connsiteY0" fmla="*/ 0 h 6423255"/>
              <a:gd name="connsiteX1" fmla="*/ 11304252 w 11304252"/>
              <a:gd name="connsiteY1" fmla="*/ 1 h 6423255"/>
              <a:gd name="connsiteX2" fmla="*/ 10580046 w 11304252"/>
              <a:gd name="connsiteY2" fmla="*/ 1820751 h 6423255"/>
              <a:gd name="connsiteX3" fmla="*/ 10572732 w 11304252"/>
              <a:gd name="connsiteY3" fmla="*/ 6415973 h 6423255"/>
              <a:gd name="connsiteX4" fmla="*/ 1934788 w 11304252"/>
              <a:gd name="connsiteY4" fmla="*/ 6423255 h 6423255"/>
              <a:gd name="connsiteX5" fmla="*/ 135607 w 11304252"/>
              <a:gd name="connsiteY5" fmla="*/ 6423205 h 6423255"/>
              <a:gd name="connsiteX6" fmla="*/ 128721 w 11304252"/>
              <a:gd name="connsiteY6" fmla="*/ 5809695 h 6423255"/>
              <a:gd name="connsiteX7" fmla="*/ 136038 w 11304252"/>
              <a:gd name="connsiteY7" fmla="*/ 4586218 h 6423255"/>
              <a:gd name="connsiteX8" fmla="*/ 135606 w 11304252"/>
              <a:gd name="connsiteY8" fmla="*/ 2745187 h 6423255"/>
              <a:gd name="connsiteX9" fmla="*/ 1218255 w 11304252"/>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18 w 11190415"/>
              <a:gd name="connsiteY0" fmla="*/ 0 h 6423255"/>
              <a:gd name="connsiteX1" fmla="*/ 11190415 w 11190415"/>
              <a:gd name="connsiteY1" fmla="*/ 1 h 6423255"/>
              <a:gd name="connsiteX2" fmla="*/ 10466209 w 11190415"/>
              <a:gd name="connsiteY2" fmla="*/ 1820751 h 6423255"/>
              <a:gd name="connsiteX3" fmla="*/ 10458895 w 11190415"/>
              <a:gd name="connsiteY3" fmla="*/ 6415973 h 6423255"/>
              <a:gd name="connsiteX4" fmla="*/ 1820951 w 11190415"/>
              <a:gd name="connsiteY4" fmla="*/ 6423255 h 6423255"/>
              <a:gd name="connsiteX5" fmla="*/ 21770 w 11190415"/>
              <a:gd name="connsiteY5" fmla="*/ 6423205 h 6423255"/>
              <a:gd name="connsiteX6" fmla="*/ 2633726 w 11190415"/>
              <a:gd name="connsiteY6" fmla="*/ 4608066 h 6423255"/>
              <a:gd name="connsiteX7" fmla="*/ 22201 w 11190415"/>
              <a:gd name="connsiteY7" fmla="*/ 4586218 h 6423255"/>
              <a:gd name="connsiteX8" fmla="*/ 21769 w 11190415"/>
              <a:gd name="connsiteY8" fmla="*/ 2745187 h 6423255"/>
              <a:gd name="connsiteX9" fmla="*/ 1104418 w 11190415"/>
              <a:gd name="connsiteY9" fmla="*/ 0 h 6423255"/>
              <a:gd name="connsiteX0" fmla="*/ 1103490 w 11189487"/>
              <a:gd name="connsiteY0" fmla="*/ 0 h 6423255"/>
              <a:gd name="connsiteX1" fmla="*/ 11189487 w 11189487"/>
              <a:gd name="connsiteY1" fmla="*/ 1 h 6423255"/>
              <a:gd name="connsiteX2" fmla="*/ 10465281 w 11189487"/>
              <a:gd name="connsiteY2" fmla="*/ 1820751 h 6423255"/>
              <a:gd name="connsiteX3" fmla="*/ 10457967 w 11189487"/>
              <a:gd name="connsiteY3" fmla="*/ 6415973 h 6423255"/>
              <a:gd name="connsiteX4" fmla="*/ 1820023 w 11189487"/>
              <a:gd name="connsiteY4" fmla="*/ 6423255 h 6423255"/>
              <a:gd name="connsiteX5" fmla="*/ 20842 w 11189487"/>
              <a:gd name="connsiteY5" fmla="*/ 6423205 h 6423255"/>
              <a:gd name="connsiteX6" fmla="*/ 2771787 w 11189487"/>
              <a:gd name="connsiteY6" fmla="*/ 4593501 h 6423255"/>
              <a:gd name="connsiteX7" fmla="*/ 21273 w 11189487"/>
              <a:gd name="connsiteY7" fmla="*/ 4586218 h 6423255"/>
              <a:gd name="connsiteX8" fmla="*/ 20841 w 11189487"/>
              <a:gd name="connsiteY8" fmla="*/ 2745187 h 6423255"/>
              <a:gd name="connsiteX9" fmla="*/ 1103490 w 11189487"/>
              <a:gd name="connsiteY9" fmla="*/ 0 h 6423255"/>
              <a:gd name="connsiteX0" fmla="*/ 1102384 w 11188381"/>
              <a:gd name="connsiteY0" fmla="*/ 0 h 6423255"/>
              <a:gd name="connsiteX1" fmla="*/ 11188381 w 11188381"/>
              <a:gd name="connsiteY1" fmla="*/ 1 h 6423255"/>
              <a:gd name="connsiteX2" fmla="*/ 10464175 w 11188381"/>
              <a:gd name="connsiteY2" fmla="*/ 1820751 h 6423255"/>
              <a:gd name="connsiteX3" fmla="*/ 10456861 w 11188381"/>
              <a:gd name="connsiteY3" fmla="*/ 6415973 h 6423255"/>
              <a:gd name="connsiteX4" fmla="*/ 1818917 w 11188381"/>
              <a:gd name="connsiteY4" fmla="*/ 6423255 h 6423255"/>
              <a:gd name="connsiteX5" fmla="*/ 19736 w 11188381"/>
              <a:gd name="connsiteY5" fmla="*/ 6423205 h 6423255"/>
              <a:gd name="connsiteX6" fmla="*/ 2953561 w 11188381"/>
              <a:gd name="connsiteY6" fmla="*/ 4600784 h 6423255"/>
              <a:gd name="connsiteX7" fmla="*/ 20167 w 11188381"/>
              <a:gd name="connsiteY7" fmla="*/ 4586218 h 6423255"/>
              <a:gd name="connsiteX8" fmla="*/ 19735 w 11188381"/>
              <a:gd name="connsiteY8" fmla="*/ 2745187 h 6423255"/>
              <a:gd name="connsiteX9" fmla="*/ 1102384 w 11188381"/>
              <a:gd name="connsiteY9" fmla="*/ 0 h 6423255"/>
              <a:gd name="connsiteX0" fmla="*/ 1102767 w 11188764"/>
              <a:gd name="connsiteY0" fmla="*/ 0 h 6423255"/>
              <a:gd name="connsiteX1" fmla="*/ 11188764 w 11188764"/>
              <a:gd name="connsiteY1" fmla="*/ 1 h 6423255"/>
              <a:gd name="connsiteX2" fmla="*/ 10464558 w 11188764"/>
              <a:gd name="connsiteY2" fmla="*/ 1820751 h 6423255"/>
              <a:gd name="connsiteX3" fmla="*/ 10457244 w 11188764"/>
              <a:gd name="connsiteY3" fmla="*/ 6415973 h 6423255"/>
              <a:gd name="connsiteX4" fmla="*/ 1819300 w 11188764"/>
              <a:gd name="connsiteY4" fmla="*/ 6423255 h 6423255"/>
              <a:gd name="connsiteX5" fmla="*/ 20119 w 11188764"/>
              <a:gd name="connsiteY5" fmla="*/ 6423205 h 6423255"/>
              <a:gd name="connsiteX6" fmla="*/ 2888107 w 11188764"/>
              <a:gd name="connsiteY6" fmla="*/ 4593501 h 6423255"/>
              <a:gd name="connsiteX7" fmla="*/ 20550 w 11188764"/>
              <a:gd name="connsiteY7" fmla="*/ 4586218 h 6423255"/>
              <a:gd name="connsiteX8" fmla="*/ 20118 w 11188764"/>
              <a:gd name="connsiteY8" fmla="*/ 2745187 h 6423255"/>
              <a:gd name="connsiteX9" fmla="*/ 1102767 w 11188764"/>
              <a:gd name="connsiteY9" fmla="*/ 0 h 6423255"/>
              <a:gd name="connsiteX0" fmla="*/ 1092802 w 11178799"/>
              <a:gd name="connsiteY0" fmla="*/ 0 h 6423255"/>
              <a:gd name="connsiteX1" fmla="*/ 11178799 w 11178799"/>
              <a:gd name="connsiteY1" fmla="*/ 1 h 6423255"/>
              <a:gd name="connsiteX2" fmla="*/ 10454593 w 11178799"/>
              <a:gd name="connsiteY2" fmla="*/ 1820751 h 6423255"/>
              <a:gd name="connsiteX3" fmla="*/ 10447279 w 11178799"/>
              <a:gd name="connsiteY3" fmla="*/ 6415973 h 6423255"/>
              <a:gd name="connsiteX4" fmla="*/ 1809335 w 11178799"/>
              <a:gd name="connsiteY4" fmla="*/ 6423255 h 6423255"/>
              <a:gd name="connsiteX5" fmla="*/ 1487824 w 11178799"/>
              <a:gd name="connsiteY5" fmla="*/ 6379510 h 6423255"/>
              <a:gd name="connsiteX6" fmla="*/ 2878142 w 11178799"/>
              <a:gd name="connsiteY6" fmla="*/ 4593501 h 6423255"/>
              <a:gd name="connsiteX7" fmla="*/ 10585 w 11178799"/>
              <a:gd name="connsiteY7" fmla="*/ 4586218 h 6423255"/>
              <a:gd name="connsiteX8" fmla="*/ 10153 w 11178799"/>
              <a:gd name="connsiteY8" fmla="*/ 2745187 h 6423255"/>
              <a:gd name="connsiteX9" fmla="*/ 1092802 w 11178799"/>
              <a:gd name="connsiteY9" fmla="*/ 0 h 642325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1487824 w 11178799"/>
              <a:gd name="connsiteY5" fmla="*/ 6379510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4187133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3631178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31178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3609233 w 11178799"/>
              <a:gd name="connsiteY5" fmla="*/ 6408641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25"/>
              <a:gd name="connsiteX1" fmla="*/ 11178799 w 11178799"/>
              <a:gd name="connsiteY1" fmla="*/ 1 h 6423225"/>
              <a:gd name="connsiteX2" fmla="*/ 11171483 w 11178799"/>
              <a:gd name="connsiteY2" fmla="*/ 1842599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56"/>
              <a:gd name="connsiteX1" fmla="*/ 11178799 w 11178799"/>
              <a:gd name="connsiteY1" fmla="*/ 1 h 6423256"/>
              <a:gd name="connsiteX2" fmla="*/ 11171483 w 11178799"/>
              <a:gd name="connsiteY2" fmla="*/ 1842599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1486"/>
              <a:gd name="connsiteY0" fmla="*/ 0 h 6423256"/>
              <a:gd name="connsiteX1" fmla="*/ 9905954 w 11171486"/>
              <a:gd name="connsiteY1" fmla="*/ 1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5"/>
              <a:gd name="connsiteY0" fmla="*/ 0 h 6423256"/>
              <a:gd name="connsiteX1" fmla="*/ 9606031 w 11171485"/>
              <a:gd name="connsiteY1" fmla="*/ 7283 h 6423256"/>
              <a:gd name="connsiteX2" fmla="*/ 11171483 w 11171485"/>
              <a:gd name="connsiteY2" fmla="*/ 1842599 h 6423256"/>
              <a:gd name="connsiteX3" fmla="*/ 11171483 w 11171485"/>
              <a:gd name="connsiteY3" fmla="*/ 6423256 h 6423256"/>
              <a:gd name="connsiteX4" fmla="*/ 6988497 w 11171485"/>
              <a:gd name="connsiteY4" fmla="*/ 6415973 h 6423256"/>
              <a:gd name="connsiteX5" fmla="*/ 3609233 w 11171485"/>
              <a:gd name="connsiteY5" fmla="*/ 6423206 h 6423256"/>
              <a:gd name="connsiteX6" fmla="*/ 2878142 w 11171485"/>
              <a:gd name="connsiteY6" fmla="*/ 4593501 h 6423256"/>
              <a:gd name="connsiteX7" fmla="*/ 10585 w 11171485"/>
              <a:gd name="connsiteY7" fmla="*/ 4586218 h 6423256"/>
              <a:gd name="connsiteX8" fmla="*/ 10153 w 11171485"/>
              <a:gd name="connsiteY8" fmla="*/ 2745187 h 6423256"/>
              <a:gd name="connsiteX9" fmla="*/ 1092802 w 11171485"/>
              <a:gd name="connsiteY9" fmla="*/ 0 h 6423256"/>
              <a:gd name="connsiteX0" fmla="*/ 1092802 w 11171486"/>
              <a:gd name="connsiteY0" fmla="*/ 0 h 6423256"/>
              <a:gd name="connsiteX1" fmla="*/ 9745019 w 11171486"/>
              <a:gd name="connsiteY1" fmla="*/ 14566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6"/>
              <a:gd name="connsiteY0" fmla="*/ 0 h 6423256"/>
              <a:gd name="connsiteX1" fmla="*/ 9737703 w 11171486"/>
              <a:gd name="connsiteY1" fmla="*/ 0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86117"/>
              <a:gd name="connsiteY0" fmla="*/ 0 h 6423256"/>
              <a:gd name="connsiteX1" fmla="*/ 9737703 w 11186117"/>
              <a:gd name="connsiteY1" fmla="*/ 0 h 6423256"/>
              <a:gd name="connsiteX2" fmla="*/ 11186114 w 11186117"/>
              <a:gd name="connsiteY2" fmla="*/ 2563577 h 6423256"/>
              <a:gd name="connsiteX3" fmla="*/ 11171483 w 11186117"/>
              <a:gd name="connsiteY3" fmla="*/ 6423256 h 6423256"/>
              <a:gd name="connsiteX4" fmla="*/ 6988497 w 11186117"/>
              <a:gd name="connsiteY4" fmla="*/ 6415973 h 6423256"/>
              <a:gd name="connsiteX5" fmla="*/ 3609233 w 11186117"/>
              <a:gd name="connsiteY5" fmla="*/ 6423206 h 6423256"/>
              <a:gd name="connsiteX6" fmla="*/ 2878142 w 11186117"/>
              <a:gd name="connsiteY6" fmla="*/ 4593501 h 6423256"/>
              <a:gd name="connsiteX7" fmla="*/ 10585 w 11186117"/>
              <a:gd name="connsiteY7" fmla="*/ 4586218 h 6423256"/>
              <a:gd name="connsiteX8" fmla="*/ 10153 w 11186117"/>
              <a:gd name="connsiteY8" fmla="*/ 2745187 h 6423256"/>
              <a:gd name="connsiteX9" fmla="*/ 1092802 w 11186117"/>
              <a:gd name="connsiteY9" fmla="*/ 0 h 6423256"/>
              <a:gd name="connsiteX0" fmla="*/ 1092802 w 11178802"/>
              <a:gd name="connsiteY0" fmla="*/ 0 h 6423256"/>
              <a:gd name="connsiteX1" fmla="*/ 9737703 w 11178802"/>
              <a:gd name="connsiteY1" fmla="*/ 0 h 6423256"/>
              <a:gd name="connsiteX2" fmla="*/ 11178799 w 11178802"/>
              <a:gd name="connsiteY2" fmla="*/ 2811185 h 6423256"/>
              <a:gd name="connsiteX3" fmla="*/ 11171483 w 11178802"/>
              <a:gd name="connsiteY3" fmla="*/ 6423256 h 6423256"/>
              <a:gd name="connsiteX4" fmla="*/ 6988497 w 11178802"/>
              <a:gd name="connsiteY4" fmla="*/ 6415973 h 6423256"/>
              <a:gd name="connsiteX5" fmla="*/ 3609233 w 11178802"/>
              <a:gd name="connsiteY5" fmla="*/ 6423206 h 6423256"/>
              <a:gd name="connsiteX6" fmla="*/ 2878142 w 11178802"/>
              <a:gd name="connsiteY6" fmla="*/ 4593501 h 6423256"/>
              <a:gd name="connsiteX7" fmla="*/ 10585 w 11178802"/>
              <a:gd name="connsiteY7" fmla="*/ 4586218 h 6423256"/>
              <a:gd name="connsiteX8" fmla="*/ 10153 w 11178802"/>
              <a:gd name="connsiteY8" fmla="*/ 2745187 h 6423256"/>
              <a:gd name="connsiteX9" fmla="*/ 1092802 w 11178802"/>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3066076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4 w 11172187"/>
              <a:gd name="connsiteY2" fmla="*/ 3342816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444772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626838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1694"/>
              <a:gd name="connsiteY0" fmla="*/ 0 h 6423256"/>
              <a:gd name="connsiteX1" fmla="*/ 9737703 w 11171694"/>
              <a:gd name="connsiteY1" fmla="*/ 0 h 6423256"/>
              <a:gd name="connsiteX2" fmla="*/ 11156854 w 11171694"/>
              <a:gd name="connsiteY2" fmla="*/ 3903578 h 6423256"/>
              <a:gd name="connsiteX3" fmla="*/ 11171483 w 11171694"/>
              <a:gd name="connsiteY3" fmla="*/ 6423256 h 6423256"/>
              <a:gd name="connsiteX4" fmla="*/ 6988497 w 11171694"/>
              <a:gd name="connsiteY4" fmla="*/ 6415973 h 6423256"/>
              <a:gd name="connsiteX5" fmla="*/ 3609233 w 11171694"/>
              <a:gd name="connsiteY5" fmla="*/ 6423206 h 6423256"/>
              <a:gd name="connsiteX6" fmla="*/ 2878142 w 11171694"/>
              <a:gd name="connsiteY6" fmla="*/ 4593501 h 6423256"/>
              <a:gd name="connsiteX7" fmla="*/ 10585 w 11171694"/>
              <a:gd name="connsiteY7" fmla="*/ 4586218 h 6423256"/>
              <a:gd name="connsiteX8" fmla="*/ 10153 w 11171694"/>
              <a:gd name="connsiteY8" fmla="*/ 2745187 h 6423256"/>
              <a:gd name="connsiteX9" fmla="*/ 1092802 w 11171694"/>
              <a:gd name="connsiteY9" fmla="*/ 0 h 6423256"/>
              <a:gd name="connsiteX0" fmla="*/ 1092802 w 11178799"/>
              <a:gd name="connsiteY0" fmla="*/ 0 h 6423256"/>
              <a:gd name="connsiteX1" fmla="*/ 9737703 w 11178799"/>
              <a:gd name="connsiteY1" fmla="*/ 0 h 6423256"/>
              <a:gd name="connsiteX2" fmla="*/ 11178799 w 11178799"/>
              <a:gd name="connsiteY2" fmla="*/ 3692383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2187" h="6423256">
                <a:moveTo>
                  <a:pt x="1092802" y="0"/>
                </a:moveTo>
                <a:lnTo>
                  <a:pt x="9737703" y="0"/>
                </a:lnTo>
                <a:cubicBezTo>
                  <a:pt x="9757210" y="24307"/>
                  <a:pt x="11159291" y="3675358"/>
                  <a:pt x="11171483" y="3655970"/>
                </a:cubicBezTo>
                <a:cubicBezTo>
                  <a:pt x="11169044" y="4859994"/>
                  <a:pt x="11173922" y="5219232"/>
                  <a:pt x="11171483" y="6423256"/>
                </a:cubicBezTo>
                <a:lnTo>
                  <a:pt x="6988497" y="6415973"/>
                </a:lnTo>
                <a:lnTo>
                  <a:pt x="3609233" y="6423206"/>
                </a:lnTo>
                <a:cubicBezTo>
                  <a:pt x="3608145" y="6430186"/>
                  <a:pt x="2885385" y="4593797"/>
                  <a:pt x="2878142" y="4593501"/>
                </a:cubicBezTo>
                <a:cubicBezTo>
                  <a:pt x="2878214" y="4600489"/>
                  <a:pt x="9438" y="4587187"/>
                  <a:pt x="10585" y="4586218"/>
                </a:cubicBezTo>
                <a:cubicBezTo>
                  <a:pt x="10585" y="3973215"/>
                  <a:pt x="-12940" y="2740028"/>
                  <a:pt x="10153" y="2745187"/>
                </a:cubicBezTo>
                <a:lnTo>
                  <a:pt x="1092802" y="0"/>
                </a:lnTo>
                <a:close/>
              </a:path>
            </a:pathLst>
          </a:custGeom>
          <a:blipFill>
            <a:blip r:embed="rId2"/>
            <a:stretch>
              <a:fillRect l="-15000" t="-25000" r="-34000" b="-7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13">
            <a:extLst>
              <a:ext uri="{FF2B5EF4-FFF2-40B4-BE49-F238E27FC236}">
                <a16:creationId xmlns:a16="http://schemas.microsoft.com/office/drawing/2014/main" id="{25EDE1B1-F153-C3E5-221C-ADFD6E6D8A30}"/>
              </a:ext>
            </a:extLst>
          </p:cNvPr>
          <p:cNvSpPr>
            <a:spLocks noGrp="1"/>
          </p:cNvSpPr>
          <p:nvPr>
            <p:ph type="body" sz="quarter" idx="10" hasCustomPrompt="1"/>
          </p:nvPr>
        </p:nvSpPr>
        <p:spPr>
          <a:xfrm>
            <a:off x="1562100" y="2924175"/>
            <a:ext cx="8496300" cy="1009650"/>
          </a:xfrm>
          <a:prstGeom prst="rect">
            <a:avLst/>
          </a:prstGeom>
        </p:spPr>
        <p:txBody>
          <a:bodyPr anchor="ctr"/>
          <a:lstStyle>
            <a:lvl1pPr marL="0" indent="0">
              <a:buFontTx/>
              <a:buNone/>
              <a:defRPr sz="6000">
                <a:solidFill>
                  <a:schemeClr val="tx1"/>
                </a:solidFill>
                <a:latin typeface="Century Gothic" panose="020B0502020202020204" pitchFamily="34" charset="0"/>
              </a:defRPr>
            </a:lvl1pPr>
          </a:lstStyle>
          <a:p>
            <a:pPr lvl="0"/>
            <a:r>
              <a:rPr lang="en-US"/>
              <a:t>Section Heading</a:t>
            </a:r>
            <a:endParaRPr lang="en-AE"/>
          </a:p>
        </p:txBody>
      </p:sp>
    </p:spTree>
    <p:extLst>
      <p:ext uri="{BB962C8B-B14F-4D97-AF65-F5344CB8AC3E}">
        <p14:creationId xmlns:p14="http://schemas.microsoft.com/office/powerpoint/2010/main" val="635411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Bearer Divider 4">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9679A71-D6B8-5199-38D2-FCAA81E6741E}"/>
              </a:ext>
            </a:extLst>
          </p:cNvPr>
          <p:cNvSpPr/>
          <p:nvPr userDrawn="1"/>
        </p:nvSpPr>
        <p:spPr>
          <a:xfrm>
            <a:off x="818871" y="206655"/>
            <a:ext cx="11168646" cy="6452006"/>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8646" h="6423255">
                <a:moveTo>
                  <a:pt x="1082649" y="0"/>
                </a:moveTo>
                <a:lnTo>
                  <a:pt x="11168646" y="1"/>
                </a:lnTo>
                <a:lnTo>
                  <a:pt x="10444440" y="1820751"/>
                </a:lnTo>
                <a:lnTo>
                  <a:pt x="10437126" y="6415973"/>
                </a:lnTo>
                <a:lnTo>
                  <a:pt x="1799182" y="6423255"/>
                </a:lnTo>
                <a:lnTo>
                  <a:pt x="1" y="6423205"/>
                </a:lnTo>
                <a:cubicBezTo>
                  <a:pt x="1" y="5197199"/>
                  <a:pt x="0" y="3971193"/>
                  <a:pt x="0" y="2745187"/>
                </a:cubicBezTo>
                <a:lnTo>
                  <a:pt x="1082649" y="0"/>
                </a:lnTo>
                <a:close/>
              </a:path>
            </a:pathLst>
          </a:custGeom>
          <a:blipFill dpi="0" rotWithShape="1">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13">
            <a:extLst>
              <a:ext uri="{FF2B5EF4-FFF2-40B4-BE49-F238E27FC236}">
                <a16:creationId xmlns:a16="http://schemas.microsoft.com/office/drawing/2014/main" id="{5FB2A1F2-E8BA-DDE6-CFB7-D901F0F7D111}"/>
              </a:ext>
            </a:extLst>
          </p:cNvPr>
          <p:cNvSpPr>
            <a:spLocks noGrp="1"/>
          </p:cNvSpPr>
          <p:nvPr>
            <p:ph type="body" sz="quarter" idx="10" hasCustomPrompt="1"/>
          </p:nvPr>
        </p:nvSpPr>
        <p:spPr>
          <a:xfrm>
            <a:off x="1562100" y="2924175"/>
            <a:ext cx="8496300" cy="1009650"/>
          </a:xfrm>
          <a:prstGeom prst="rect">
            <a:avLst/>
          </a:prstGeom>
        </p:spPr>
        <p:txBody>
          <a:bodyPr anchor="ctr"/>
          <a:lstStyle>
            <a:lvl1pPr marL="0" indent="0">
              <a:buFontTx/>
              <a:buNone/>
              <a:defRPr sz="6000">
                <a:solidFill>
                  <a:schemeClr val="tx1"/>
                </a:solidFill>
                <a:latin typeface="Century Gothic" panose="020B0502020202020204" pitchFamily="34" charset="0"/>
              </a:defRPr>
            </a:lvl1pPr>
          </a:lstStyle>
          <a:p>
            <a:pPr lvl="0"/>
            <a:r>
              <a:rPr lang="en-US"/>
              <a:t>Section Heading</a:t>
            </a:r>
            <a:endParaRPr lang="en-AE"/>
          </a:p>
        </p:txBody>
      </p:sp>
    </p:spTree>
    <p:extLst>
      <p:ext uri="{BB962C8B-B14F-4D97-AF65-F5344CB8AC3E}">
        <p14:creationId xmlns:p14="http://schemas.microsoft.com/office/powerpoint/2010/main" val="4078079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Divider Black 1">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87EAF7C-0376-2B66-6612-E6ADCE7157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8498" y="365125"/>
            <a:ext cx="4183493" cy="6263640"/>
          </a:xfrm>
          <a:prstGeom prst="rect">
            <a:avLst/>
          </a:prstGeom>
        </p:spPr>
      </p:pic>
      <p:sp>
        <p:nvSpPr>
          <p:cNvPr id="4" name="Title 1">
            <a:extLst>
              <a:ext uri="{FF2B5EF4-FFF2-40B4-BE49-F238E27FC236}">
                <a16:creationId xmlns:a16="http://schemas.microsoft.com/office/drawing/2014/main" id="{46BEC684-AE5F-AF19-87E4-27599C1C4CD4}"/>
              </a:ext>
            </a:extLst>
          </p:cNvPr>
          <p:cNvSpPr>
            <a:spLocks noGrp="1"/>
          </p:cNvSpPr>
          <p:nvPr>
            <p:ph type="title" hasCustomPrompt="1"/>
          </p:nvPr>
        </p:nvSpPr>
        <p:spPr>
          <a:xfrm>
            <a:off x="453484" y="365125"/>
            <a:ext cx="4661210" cy="1325563"/>
          </a:xfrm>
          <a:prstGeom prst="rect">
            <a:avLst/>
          </a:prstGeom>
        </p:spPr>
        <p:txBody>
          <a:bodyPr/>
          <a:lstStyle>
            <a:lvl1pPr>
              <a:defRPr sz="4200">
                <a:solidFill>
                  <a:schemeClr val="bg1"/>
                </a:solidFill>
                <a:latin typeface="Century Gothic" panose="020B0502020202020204" pitchFamily="34" charset="0"/>
              </a:defRPr>
            </a:lvl1pPr>
          </a:lstStyle>
          <a:p>
            <a:r>
              <a:rPr lang="en-GB"/>
              <a:t>Click to edit</a:t>
            </a:r>
            <a:br>
              <a:rPr lang="en-GB"/>
            </a:br>
            <a:endParaRPr lang="en-US"/>
          </a:p>
        </p:txBody>
      </p:sp>
      <p:sp>
        <p:nvSpPr>
          <p:cNvPr id="5" name="Content Placeholder 2">
            <a:extLst>
              <a:ext uri="{FF2B5EF4-FFF2-40B4-BE49-F238E27FC236}">
                <a16:creationId xmlns:a16="http://schemas.microsoft.com/office/drawing/2014/main" id="{1ACDA1BC-FF64-4C34-5513-D9C725077A57}"/>
              </a:ext>
            </a:extLst>
          </p:cNvPr>
          <p:cNvSpPr>
            <a:spLocks noGrp="1"/>
          </p:cNvSpPr>
          <p:nvPr>
            <p:ph idx="1"/>
          </p:nvPr>
        </p:nvSpPr>
        <p:spPr>
          <a:xfrm>
            <a:off x="453484" y="1825625"/>
            <a:ext cx="4661210" cy="4351338"/>
          </a:xfrm>
          <a:prstGeom prst="rect">
            <a:avLst/>
          </a:prstGeom>
        </p:spPr>
        <p:txBody>
          <a:bodyPr>
            <a:normAutofit/>
          </a:bodyPr>
          <a:lstStyle>
            <a:lvl1pPr marL="228600" indent="-228600">
              <a:buFont typeface="Century Gothic" panose="020B0502020202020204" pitchFamily="34" charset="0"/>
              <a:buChar char="−"/>
              <a:defRPr sz="1600">
                <a:solidFill>
                  <a:schemeClr val="bg1"/>
                </a:solidFill>
                <a:latin typeface="Century Gothic" panose="020B0502020202020204" pitchFamily="34" charset="0"/>
              </a:defRPr>
            </a:lvl1pPr>
            <a:lvl2pPr marL="685800" indent="-228600">
              <a:buFont typeface="Century Gothic" panose="020B0502020202020204" pitchFamily="34" charset="0"/>
              <a:buChar char="−"/>
              <a:defRPr sz="1600">
                <a:solidFill>
                  <a:schemeClr val="bg1"/>
                </a:solidFill>
                <a:latin typeface="Century Gothic" panose="020B0502020202020204" pitchFamily="34" charset="0"/>
              </a:defRPr>
            </a:lvl2pPr>
            <a:lvl3pPr marL="1143000" indent="-228600">
              <a:buFont typeface="Century Gothic" panose="020B0502020202020204" pitchFamily="34" charset="0"/>
              <a:buChar char="−"/>
              <a:defRPr sz="1600">
                <a:solidFill>
                  <a:schemeClr val="bg1"/>
                </a:solidFill>
                <a:latin typeface="Century Gothic" panose="020B0502020202020204" pitchFamily="34" charset="0"/>
              </a:defRPr>
            </a:lvl3pPr>
            <a:lvl4pPr marL="1600200" indent="-228600">
              <a:buFont typeface="Century Gothic" panose="020B0502020202020204" pitchFamily="34" charset="0"/>
              <a:buChar char="−"/>
              <a:defRPr sz="1600">
                <a:solidFill>
                  <a:schemeClr val="bg1"/>
                </a:solidFill>
                <a:latin typeface="Century Gothic" panose="020B0502020202020204" pitchFamily="34" charset="0"/>
              </a:defRPr>
            </a:lvl4pPr>
            <a:lvl5pPr marL="2057400" indent="-228600">
              <a:buFont typeface="Century Gothic" panose="020B0502020202020204" pitchFamily="34" charset="0"/>
              <a:buChar char="−"/>
              <a:defRPr sz="1600">
                <a:solidFill>
                  <a:schemeClr val="bg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5684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Divider Black 2">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CFE2297-894A-4EBD-B6F7-E898ED0BF6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203" y="3723549"/>
            <a:ext cx="11591594" cy="2887526"/>
          </a:xfrm>
          <a:prstGeom prst="rect">
            <a:avLst/>
          </a:prstGeom>
        </p:spPr>
      </p:pic>
      <p:sp>
        <p:nvSpPr>
          <p:cNvPr id="4" name="Title 1">
            <a:extLst>
              <a:ext uri="{FF2B5EF4-FFF2-40B4-BE49-F238E27FC236}">
                <a16:creationId xmlns:a16="http://schemas.microsoft.com/office/drawing/2014/main" id="{D5E2C062-CC42-0070-CD3E-C08435B4C943}"/>
              </a:ext>
            </a:extLst>
          </p:cNvPr>
          <p:cNvSpPr>
            <a:spLocks noGrp="1"/>
          </p:cNvSpPr>
          <p:nvPr>
            <p:ph type="title" hasCustomPrompt="1"/>
          </p:nvPr>
        </p:nvSpPr>
        <p:spPr>
          <a:xfrm>
            <a:off x="453484" y="365125"/>
            <a:ext cx="4661210" cy="1325563"/>
          </a:xfrm>
          <a:prstGeom prst="rect">
            <a:avLst/>
          </a:prstGeom>
        </p:spPr>
        <p:txBody>
          <a:bodyPr/>
          <a:lstStyle>
            <a:lvl1pPr>
              <a:defRPr sz="4200">
                <a:solidFill>
                  <a:schemeClr val="bg1"/>
                </a:solidFill>
                <a:latin typeface="Century Gothic" panose="020B0502020202020204" pitchFamily="34" charset="0"/>
              </a:defRPr>
            </a:lvl1pPr>
          </a:lstStyle>
          <a:p>
            <a:r>
              <a:rPr lang="en-GB"/>
              <a:t>Click to edit</a:t>
            </a:r>
            <a:br>
              <a:rPr lang="en-GB"/>
            </a:br>
            <a:endParaRPr lang="en-US"/>
          </a:p>
        </p:txBody>
      </p:sp>
      <p:sp>
        <p:nvSpPr>
          <p:cNvPr id="5" name="Content Placeholder 2">
            <a:extLst>
              <a:ext uri="{FF2B5EF4-FFF2-40B4-BE49-F238E27FC236}">
                <a16:creationId xmlns:a16="http://schemas.microsoft.com/office/drawing/2014/main" id="{29B8FF3A-0945-1D0F-860C-3253250A4D7A}"/>
              </a:ext>
            </a:extLst>
          </p:cNvPr>
          <p:cNvSpPr>
            <a:spLocks noGrp="1"/>
          </p:cNvSpPr>
          <p:nvPr>
            <p:ph idx="1"/>
          </p:nvPr>
        </p:nvSpPr>
        <p:spPr>
          <a:xfrm>
            <a:off x="453484" y="1690688"/>
            <a:ext cx="4661210" cy="809751"/>
          </a:xfrm>
          <a:prstGeom prst="rect">
            <a:avLst/>
          </a:prstGeom>
        </p:spPr>
        <p:txBody>
          <a:bodyPr>
            <a:normAutofit/>
          </a:bodyPr>
          <a:lstStyle>
            <a:lvl1pPr marL="228600" indent="-228600">
              <a:buFont typeface="Century Gothic" panose="020B0502020202020204" pitchFamily="34" charset="0"/>
              <a:buChar char="−"/>
              <a:defRPr sz="1600">
                <a:solidFill>
                  <a:schemeClr val="bg1"/>
                </a:solidFill>
                <a:latin typeface="Century Gothic" panose="020B0502020202020204" pitchFamily="34" charset="0"/>
              </a:defRPr>
            </a:lvl1pPr>
            <a:lvl2pPr marL="685800" indent="-228600">
              <a:buFont typeface="Century Gothic" panose="020B0502020202020204" pitchFamily="34" charset="0"/>
              <a:buChar char="−"/>
              <a:defRPr sz="1600">
                <a:solidFill>
                  <a:schemeClr val="bg1"/>
                </a:solidFill>
                <a:latin typeface="Century Gothic" panose="020B0502020202020204" pitchFamily="34" charset="0"/>
              </a:defRPr>
            </a:lvl2pPr>
            <a:lvl3pPr marL="1143000" indent="-228600">
              <a:buFont typeface="Century Gothic" panose="020B0502020202020204" pitchFamily="34" charset="0"/>
              <a:buChar char="−"/>
              <a:defRPr sz="1600">
                <a:solidFill>
                  <a:schemeClr val="bg1"/>
                </a:solidFill>
                <a:latin typeface="Century Gothic" panose="020B0502020202020204" pitchFamily="34" charset="0"/>
              </a:defRPr>
            </a:lvl3pPr>
            <a:lvl4pPr marL="1600200" indent="-228600">
              <a:buFont typeface="Century Gothic" panose="020B0502020202020204" pitchFamily="34" charset="0"/>
              <a:buChar char="−"/>
              <a:defRPr sz="1600">
                <a:solidFill>
                  <a:schemeClr val="bg1"/>
                </a:solidFill>
                <a:latin typeface="Century Gothic" panose="020B0502020202020204" pitchFamily="34" charset="0"/>
              </a:defRPr>
            </a:lvl4pPr>
            <a:lvl5pPr marL="2057400" indent="-228600">
              <a:buFont typeface="Century Gothic" panose="020B0502020202020204" pitchFamily="34" charset="0"/>
              <a:buChar char="−"/>
              <a:defRPr sz="1600">
                <a:solidFill>
                  <a:schemeClr val="bg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0936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Divider Black 3">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E502CB1-3E29-D627-70B0-2569A388FC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7177" y="333873"/>
            <a:ext cx="6190253" cy="6190253"/>
          </a:xfrm>
          <a:prstGeom prst="rect">
            <a:avLst/>
          </a:prstGeom>
        </p:spPr>
      </p:pic>
      <p:sp>
        <p:nvSpPr>
          <p:cNvPr id="4" name="Title 1">
            <a:extLst>
              <a:ext uri="{FF2B5EF4-FFF2-40B4-BE49-F238E27FC236}">
                <a16:creationId xmlns:a16="http://schemas.microsoft.com/office/drawing/2014/main" id="{87D0311B-3D51-EB6C-A0A7-43D655380ECC}"/>
              </a:ext>
            </a:extLst>
          </p:cNvPr>
          <p:cNvSpPr>
            <a:spLocks noGrp="1"/>
          </p:cNvSpPr>
          <p:nvPr>
            <p:ph type="title" hasCustomPrompt="1"/>
          </p:nvPr>
        </p:nvSpPr>
        <p:spPr>
          <a:xfrm>
            <a:off x="453483" y="365125"/>
            <a:ext cx="4021874" cy="1325563"/>
          </a:xfrm>
          <a:prstGeom prst="rect">
            <a:avLst/>
          </a:prstGeom>
        </p:spPr>
        <p:txBody>
          <a:bodyPr/>
          <a:lstStyle>
            <a:lvl1pPr>
              <a:defRPr sz="4200">
                <a:solidFill>
                  <a:schemeClr val="bg1"/>
                </a:solidFill>
                <a:latin typeface="Century Gothic" panose="020B0502020202020204" pitchFamily="34" charset="0"/>
              </a:defRPr>
            </a:lvl1pPr>
          </a:lstStyle>
          <a:p>
            <a:r>
              <a:rPr lang="en-GB"/>
              <a:t>Click to edit</a:t>
            </a:r>
            <a:br>
              <a:rPr lang="en-GB"/>
            </a:br>
            <a:endParaRPr lang="en-US"/>
          </a:p>
        </p:txBody>
      </p:sp>
      <p:sp>
        <p:nvSpPr>
          <p:cNvPr id="5" name="Content Placeholder 2">
            <a:extLst>
              <a:ext uri="{FF2B5EF4-FFF2-40B4-BE49-F238E27FC236}">
                <a16:creationId xmlns:a16="http://schemas.microsoft.com/office/drawing/2014/main" id="{24AFBA91-7144-14AF-4D64-FEA94F3FCF85}"/>
              </a:ext>
            </a:extLst>
          </p:cNvPr>
          <p:cNvSpPr>
            <a:spLocks noGrp="1"/>
          </p:cNvSpPr>
          <p:nvPr>
            <p:ph idx="1"/>
          </p:nvPr>
        </p:nvSpPr>
        <p:spPr>
          <a:xfrm>
            <a:off x="453484" y="1825625"/>
            <a:ext cx="4021873" cy="4351338"/>
          </a:xfrm>
          <a:prstGeom prst="rect">
            <a:avLst/>
          </a:prstGeom>
        </p:spPr>
        <p:txBody>
          <a:bodyPr>
            <a:normAutofit/>
          </a:bodyPr>
          <a:lstStyle>
            <a:lvl1pPr marL="228600" indent="-228600">
              <a:buFont typeface="Century Gothic" panose="020B0502020202020204" pitchFamily="34" charset="0"/>
              <a:buChar char="−"/>
              <a:defRPr sz="1600">
                <a:solidFill>
                  <a:schemeClr val="bg1"/>
                </a:solidFill>
                <a:latin typeface="Century Gothic" panose="020B0502020202020204" pitchFamily="34" charset="0"/>
              </a:defRPr>
            </a:lvl1pPr>
            <a:lvl2pPr marL="685800" indent="-228600">
              <a:buFont typeface="Century Gothic" panose="020B0502020202020204" pitchFamily="34" charset="0"/>
              <a:buChar char="−"/>
              <a:defRPr sz="1600">
                <a:solidFill>
                  <a:schemeClr val="bg1"/>
                </a:solidFill>
                <a:latin typeface="Century Gothic" panose="020B0502020202020204" pitchFamily="34" charset="0"/>
              </a:defRPr>
            </a:lvl2pPr>
            <a:lvl3pPr marL="1143000" indent="-228600">
              <a:buFont typeface="Century Gothic" panose="020B0502020202020204" pitchFamily="34" charset="0"/>
              <a:buChar char="−"/>
              <a:defRPr sz="1600">
                <a:solidFill>
                  <a:schemeClr val="bg1"/>
                </a:solidFill>
                <a:latin typeface="Century Gothic" panose="020B0502020202020204" pitchFamily="34" charset="0"/>
              </a:defRPr>
            </a:lvl3pPr>
            <a:lvl4pPr marL="1600200" indent="-228600">
              <a:buFont typeface="Century Gothic" panose="020B0502020202020204" pitchFamily="34" charset="0"/>
              <a:buChar char="−"/>
              <a:defRPr sz="1600">
                <a:solidFill>
                  <a:schemeClr val="bg1"/>
                </a:solidFill>
                <a:latin typeface="Century Gothic" panose="020B0502020202020204" pitchFamily="34" charset="0"/>
              </a:defRPr>
            </a:lvl4pPr>
            <a:lvl5pPr marL="2057400" indent="-228600">
              <a:buFont typeface="Century Gothic" panose="020B0502020202020204" pitchFamily="34" charset="0"/>
              <a:buChar char="−"/>
              <a:defRPr sz="1600">
                <a:solidFill>
                  <a:schemeClr val="bg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23967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id Divider Whit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00D6DE-96D7-715E-F0A3-C60A81AD9007}"/>
              </a:ext>
            </a:extLst>
          </p:cNvPr>
          <p:cNvSpPr>
            <a:spLocks noGrp="1"/>
          </p:cNvSpPr>
          <p:nvPr>
            <p:ph type="title" hasCustomPrompt="1"/>
          </p:nvPr>
        </p:nvSpPr>
        <p:spPr>
          <a:xfrm>
            <a:off x="453484" y="365125"/>
            <a:ext cx="4661210" cy="1325563"/>
          </a:xfrm>
          <a:prstGeom prst="rect">
            <a:avLst/>
          </a:prstGeom>
        </p:spPr>
        <p:txBody>
          <a:bodyPr/>
          <a:lstStyle>
            <a:lvl1pPr>
              <a:defRPr sz="4200">
                <a:solidFill>
                  <a:schemeClr val="tx1"/>
                </a:solidFill>
                <a:latin typeface="Century Gothic" panose="020B0502020202020204" pitchFamily="34" charset="0"/>
              </a:defRPr>
            </a:lvl1pPr>
          </a:lstStyle>
          <a:p>
            <a:r>
              <a:rPr lang="en-GB"/>
              <a:t>Click to edit</a:t>
            </a:r>
            <a:br>
              <a:rPr lang="en-GB"/>
            </a:br>
            <a:endParaRPr lang="en-US"/>
          </a:p>
        </p:txBody>
      </p:sp>
      <p:sp>
        <p:nvSpPr>
          <p:cNvPr id="4" name="Content Placeholder 2">
            <a:extLst>
              <a:ext uri="{FF2B5EF4-FFF2-40B4-BE49-F238E27FC236}">
                <a16:creationId xmlns:a16="http://schemas.microsoft.com/office/drawing/2014/main" id="{52E59AFC-84C6-8908-410C-2F5B84AC1338}"/>
              </a:ext>
            </a:extLst>
          </p:cNvPr>
          <p:cNvSpPr>
            <a:spLocks noGrp="1"/>
          </p:cNvSpPr>
          <p:nvPr>
            <p:ph idx="1"/>
          </p:nvPr>
        </p:nvSpPr>
        <p:spPr>
          <a:xfrm>
            <a:off x="453484" y="1825625"/>
            <a:ext cx="4661210" cy="4351338"/>
          </a:xfrm>
          <a:prstGeom prst="rect">
            <a:avLst/>
          </a:prstGeom>
        </p:spPr>
        <p:txBody>
          <a:bodyPr>
            <a:normAutofit/>
          </a:bodyPr>
          <a:lstStyle>
            <a:lvl1pPr marL="228600" indent="-228600">
              <a:buFont typeface="Century Gothic" panose="020B0502020202020204" pitchFamily="34" charset="0"/>
              <a:buChar char="−"/>
              <a:defRPr sz="1600">
                <a:solidFill>
                  <a:schemeClr val="tx1"/>
                </a:solidFill>
                <a:latin typeface="Century Gothic" panose="020B0502020202020204" pitchFamily="34" charset="0"/>
              </a:defRPr>
            </a:lvl1pPr>
            <a:lvl2pPr marL="685800" indent="-228600">
              <a:buFont typeface="Century Gothic" panose="020B0502020202020204" pitchFamily="34" charset="0"/>
              <a:buChar char="−"/>
              <a:defRPr sz="1600">
                <a:solidFill>
                  <a:schemeClr val="tx1"/>
                </a:solidFill>
                <a:latin typeface="Century Gothic" panose="020B0502020202020204" pitchFamily="34" charset="0"/>
              </a:defRPr>
            </a:lvl2pPr>
            <a:lvl3pPr marL="1143000" indent="-228600">
              <a:buFont typeface="Century Gothic" panose="020B0502020202020204" pitchFamily="34" charset="0"/>
              <a:buChar char="−"/>
              <a:defRPr sz="1600">
                <a:solidFill>
                  <a:schemeClr val="tx1"/>
                </a:solidFill>
                <a:latin typeface="Century Gothic" panose="020B0502020202020204" pitchFamily="34" charset="0"/>
              </a:defRPr>
            </a:lvl3pPr>
            <a:lvl4pPr marL="1600200" indent="-228600">
              <a:buFont typeface="Century Gothic" panose="020B0502020202020204" pitchFamily="34" charset="0"/>
              <a:buChar char="−"/>
              <a:defRPr sz="1600">
                <a:solidFill>
                  <a:schemeClr val="tx1"/>
                </a:solidFill>
                <a:latin typeface="Century Gothic" panose="020B0502020202020204" pitchFamily="34" charset="0"/>
              </a:defRPr>
            </a:lvl4pPr>
            <a:lvl5pPr marL="2057400" indent="-228600">
              <a:buFont typeface="Century Gothic" panose="020B0502020202020204" pitchFamily="34" charset="0"/>
              <a:buChar char="−"/>
              <a:defRPr sz="1600">
                <a:solidFill>
                  <a:schemeClr val="tx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Graphic 4">
            <a:extLst>
              <a:ext uri="{FF2B5EF4-FFF2-40B4-BE49-F238E27FC236}">
                <a16:creationId xmlns:a16="http://schemas.microsoft.com/office/drawing/2014/main" id="{9E46F477-FDE0-306C-FC49-8936D6FAF2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8498" y="365125"/>
            <a:ext cx="4183493" cy="6263640"/>
          </a:xfrm>
          <a:prstGeom prst="rect">
            <a:avLst/>
          </a:prstGeom>
        </p:spPr>
      </p:pic>
    </p:spTree>
    <p:extLst>
      <p:ext uri="{BB962C8B-B14F-4D97-AF65-F5344CB8AC3E}">
        <p14:creationId xmlns:p14="http://schemas.microsoft.com/office/powerpoint/2010/main" val="2206646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id Divider White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762B8A-18F3-9D52-49D1-E97B0E873C25}"/>
              </a:ext>
            </a:extLst>
          </p:cNvPr>
          <p:cNvSpPr>
            <a:spLocks noGrp="1"/>
          </p:cNvSpPr>
          <p:nvPr>
            <p:ph type="title" hasCustomPrompt="1"/>
          </p:nvPr>
        </p:nvSpPr>
        <p:spPr>
          <a:xfrm>
            <a:off x="453484" y="365125"/>
            <a:ext cx="4661210" cy="1325563"/>
          </a:xfrm>
          <a:prstGeom prst="rect">
            <a:avLst/>
          </a:prstGeom>
        </p:spPr>
        <p:txBody>
          <a:bodyPr/>
          <a:lstStyle>
            <a:lvl1pPr>
              <a:defRPr sz="4200">
                <a:solidFill>
                  <a:schemeClr val="tx1"/>
                </a:solidFill>
                <a:latin typeface="Century Gothic" panose="020B0502020202020204" pitchFamily="34" charset="0"/>
              </a:defRPr>
            </a:lvl1pPr>
          </a:lstStyle>
          <a:p>
            <a:r>
              <a:rPr lang="en-GB"/>
              <a:t>Click to edit</a:t>
            </a:r>
            <a:br>
              <a:rPr lang="en-GB"/>
            </a:br>
            <a:endParaRPr lang="en-US"/>
          </a:p>
        </p:txBody>
      </p:sp>
      <p:sp>
        <p:nvSpPr>
          <p:cNvPr id="4" name="Content Placeholder 2">
            <a:extLst>
              <a:ext uri="{FF2B5EF4-FFF2-40B4-BE49-F238E27FC236}">
                <a16:creationId xmlns:a16="http://schemas.microsoft.com/office/drawing/2014/main" id="{54A6F860-7A55-22E5-65F5-75662EB8EA7B}"/>
              </a:ext>
            </a:extLst>
          </p:cNvPr>
          <p:cNvSpPr>
            <a:spLocks noGrp="1"/>
          </p:cNvSpPr>
          <p:nvPr>
            <p:ph idx="1"/>
          </p:nvPr>
        </p:nvSpPr>
        <p:spPr>
          <a:xfrm>
            <a:off x="453484" y="1690688"/>
            <a:ext cx="4661210" cy="809751"/>
          </a:xfrm>
          <a:prstGeom prst="rect">
            <a:avLst/>
          </a:prstGeom>
        </p:spPr>
        <p:txBody>
          <a:bodyPr>
            <a:normAutofit/>
          </a:bodyPr>
          <a:lstStyle>
            <a:lvl1pPr marL="228600" indent="-228600">
              <a:buFont typeface="Century Gothic" panose="020B0502020202020204" pitchFamily="34" charset="0"/>
              <a:buChar char="−"/>
              <a:defRPr sz="1600">
                <a:solidFill>
                  <a:schemeClr val="tx1"/>
                </a:solidFill>
                <a:latin typeface="Century Gothic" panose="020B0502020202020204" pitchFamily="34" charset="0"/>
              </a:defRPr>
            </a:lvl1pPr>
            <a:lvl2pPr marL="685800" indent="-228600">
              <a:buFont typeface="Century Gothic" panose="020B0502020202020204" pitchFamily="34" charset="0"/>
              <a:buChar char="−"/>
              <a:defRPr sz="1600">
                <a:solidFill>
                  <a:schemeClr val="tx1"/>
                </a:solidFill>
                <a:latin typeface="Century Gothic" panose="020B0502020202020204" pitchFamily="34" charset="0"/>
              </a:defRPr>
            </a:lvl2pPr>
            <a:lvl3pPr marL="1143000" indent="-228600">
              <a:buFont typeface="Century Gothic" panose="020B0502020202020204" pitchFamily="34" charset="0"/>
              <a:buChar char="−"/>
              <a:defRPr sz="1600">
                <a:solidFill>
                  <a:schemeClr val="tx1"/>
                </a:solidFill>
                <a:latin typeface="Century Gothic" panose="020B0502020202020204" pitchFamily="34" charset="0"/>
              </a:defRPr>
            </a:lvl3pPr>
            <a:lvl4pPr marL="1600200" indent="-228600">
              <a:buFont typeface="Century Gothic" panose="020B0502020202020204" pitchFamily="34" charset="0"/>
              <a:buChar char="−"/>
              <a:defRPr sz="1600">
                <a:solidFill>
                  <a:schemeClr val="tx1"/>
                </a:solidFill>
                <a:latin typeface="Century Gothic" panose="020B0502020202020204" pitchFamily="34" charset="0"/>
              </a:defRPr>
            </a:lvl4pPr>
            <a:lvl5pPr marL="2057400" indent="-228600">
              <a:buFont typeface="Century Gothic" panose="020B0502020202020204" pitchFamily="34" charset="0"/>
              <a:buChar char="−"/>
              <a:defRPr sz="1600">
                <a:solidFill>
                  <a:schemeClr val="tx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Graphic 5">
            <a:extLst>
              <a:ext uri="{FF2B5EF4-FFF2-40B4-BE49-F238E27FC236}">
                <a16:creationId xmlns:a16="http://schemas.microsoft.com/office/drawing/2014/main" id="{78D8D772-C169-8B9B-BA3A-DC9740CD0B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7058" y="3870095"/>
            <a:ext cx="11005086" cy="2654032"/>
          </a:xfrm>
          <a:prstGeom prst="rect">
            <a:avLst/>
          </a:prstGeom>
        </p:spPr>
      </p:pic>
    </p:spTree>
    <p:extLst>
      <p:ext uri="{BB962C8B-B14F-4D97-AF65-F5344CB8AC3E}">
        <p14:creationId xmlns:p14="http://schemas.microsoft.com/office/powerpoint/2010/main" val="47737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Divider White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9752E6-7DCB-9FC6-8427-33997A102D71}"/>
              </a:ext>
            </a:extLst>
          </p:cNvPr>
          <p:cNvSpPr>
            <a:spLocks noGrp="1"/>
          </p:cNvSpPr>
          <p:nvPr>
            <p:ph type="title" hasCustomPrompt="1"/>
          </p:nvPr>
        </p:nvSpPr>
        <p:spPr>
          <a:xfrm>
            <a:off x="453483" y="365125"/>
            <a:ext cx="4021874" cy="1325563"/>
          </a:xfrm>
          <a:prstGeom prst="rect">
            <a:avLst/>
          </a:prstGeom>
        </p:spPr>
        <p:txBody>
          <a:bodyPr/>
          <a:lstStyle>
            <a:lvl1pPr>
              <a:defRPr sz="4200">
                <a:solidFill>
                  <a:schemeClr val="tx1"/>
                </a:solidFill>
                <a:latin typeface="Century Gothic" panose="020B0502020202020204" pitchFamily="34" charset="0"/>
              </a:defRPr>
            </a:lvl1pPr>
          </a:lstStyle>
          <a:p>
            <a:r>
              <a:rPr lang="en-GB"/>
              <a:t>Click to edit</a:t>
            </a:r>
            <a:br>
              <a:rPr lang="en-GB"/>
            </a:br>
            <a:endParaRPr lang="en-US"/>
          </a:p>
        </p:txBody>
      </p:sp>
      <p:sp>
        <p:nvSpPr>
          <p:cNvPr id="4" name="Content Placeholder 2">
            <a:extLst>
              <a:ext uri="{FF2B5EF4-FFF2-40B4-BE49-F238E27FC236}">
                <a16:creationId xmlns:a16="http://schemas.microsoft.com/office/drawing/2014/main" id="{5137D6ED-FE8D-2D94-EED5-CE498F89117B}"/>
              </a:ext>
            </a:extLst>
          </p:cNvPr>
          <p:cNvSpPr>
            <a:spLocks noGrp="1"/>
          </p:cNvSpPr>
          <p:nvPr>
            <p:ph idx="1"/>
          </p:nvPr>
        </p:nvSpPr>
        <p:spPr>
          <a:xfrm>
            <a:off x="453484" y="1825625"/>
            <a:ext cx="4021873" cy="4351338"/>
          </a:xfrm>
          <a:prstGeom prst="rect">
            <a:avLst/>
          </a:prstGeom>
        </p:spPr>
        <p:txBody>
          <a:bodyPr>
            <a:normAutofit/>
          </a:bodyPr>
          <a:lstStyle>
            <a:lvl1pPr marL="228600" indent="-228600">
              <a:buFont typeface="Century Gothic" panose="020B0502020202020204" pitchFamily="34" charset="0"/>
              <a:buChar char="−"/>
              <a:defRPr sz="1600">
                <a:solidFill>
                  <a:schemeClr val="tx1"/>
                </a:solidFill>
                <a:latin typeface="Century Gothic" panose="020B0502020202020204" pitchFamily="34" charset="0"/>
              </a:defRPr>
            </a:lvl1pPr>
            <a:lvl2pPr marL="685800" indent="-228600">
              <a:buFont typeface="Century Gothic" panose="020B0502020202020204" pitchFamily="34" charset="0"/>
              <a:buChar char="−"/>
              <a:defRPr sz="1600">
                <a:solidFill>
                  <a:schemeClr val="tx1"/>
                </a:solidFill>
                <a:latin typeface="Century Gothic" panose="020B0502020202020204" pitchFamily="34" charset="0"/>
              </a:defRPr>
            </a:lvl2pPr>
            <a:lvl3pPr marL="1143000" indent="-228600">
              <a:buFont typeface="Century Gothic" panose="020B0502020202020204" pitchFamily="34" charset="0"/>
              <a:buChar char="−"/>
              <a:defRPr sz="1600">
                <a:solidFill>
                  <a:schemeClr val="tx1"/>
                </a:solidFill>
                <a:latin typeface="Century Gothic" panose="020B0502020202020204" pitchFamily="34" charset="0"/>
              </a:defRPr>
            </a:lvl3pPr>
            <a:lvl4pPr marL="1600200" indent="-228600">
              <a:buFont typeface="Century Gothic" panose="020B0502020202020204" pitchFamily="34" charset="0"/>
              <a:buChar char="−"/>
              <a:defRPr sz="1600">
                <a:solidFill>
                  <a:schemeClr val="tx1"/>
                </a:solidFill>
                <a:latin typeface="Century Gothic" panose="020B0502020202020204" pitchFamily="34" charset="0"/>
              </a:defRPr>
            </a:lvl4pPr>
            <a:lvl5pPr marL="2057400" indent="-228600">
              <a:buFont typeface="Century Gothic" panose="020B0502020202020204" pitchFamily="34" charset="0"/>
              <a:buChar char="−"/>
              <a:defRPr sz="1600">
                <a:solidFill>
                  <a:schemeClr val="tx1"/>
                </a:solidFill>
                <a:latin typeface="Century Gothic" panose="020B0502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Graphic 4">
            <a:extLst>
              <a:ext uri="{FF2B5EF4-FFF2-40B4-BE49-F238E27FC236}">
                <a16:creationId xmlns:a16="http://schemas.microsoft.com/office/drawing/2014/main" id="{0FFDB901-7759-9DF3-1312-8A492E302B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7177" y="333873"/>
            <a:ext cx="6190253" cy="6190253"/>
          </a:xfrm>
          <a:prstGeom prst="rect">
            <a:avLst/>
          </a:prstGeom>
        </p:spPr>
      </p:pic>
    </p:spTree>
    <p:extLst>
      <p:ext uri="{BB962C8B-B14F-4D97-AF65-F5344CB8AC3E}">
        <p14:creationId xmlns:p14="http://schemas.microsoft.com/office/powerpoint/2010/main" val="237663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chemeClr val="tx1"/>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A957D9E2-5237-26A2-849C-F092CCBDC31A}"/>
              </a:ext>
            </a:extLst>
          </p:cNvPr>
          <p:cNvSpPr/>
          <p:nvPr userDrawn="1"/>
        </p:nvSpPr>
        <p:spPr>
          <a:xfrm>
            <a:off x="813582" y="206656"/>
            <a:ext cx="11167188" cy="6452006"/>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04186 w 11190183"/>
              <a:gd name="connsiteY0" fmla="*/ 0 h 6423255"/>
              <a:gd name="connsiteX1" fmla="*/ 11190183 w 11190183"/>
              <a:gd name="connsiteY1" fmla="*/ 1 h 6423255"/>
              <a:gd name="connsiteX2" fmla="*/ 10465977 w 11190183"/>
              <a:gd name="connsiteY2" fmla="*/ 1820751 h 6423255"/>
              <a:gd name="connsiteX3" fmla="*/ 10458663 w 11190183"/>
              <a:gd name="connsiteY3" fmla="*/ 6415973 h 6423255"/>
              <a:gd name="connsiteX4" fmla="*/ 1820719 w 11190183"/>
              <a:gd name="connsiteY4" fmla="*/ 6423255 h 6423255"/>
              <a:gd name="connsiteX5" fmla="*/ 21538 w 11190183"/>
              <a:gd name="connsiteY5" fmla="*/ 6423205 h 6423255"/>
              <a:gd name="connsiteX6" fmla="*/ 23 w 11190183"/>
              <a:gd name="connsiteY6" fmla="*/ 4688174 h 6423255"/>
              <a:gd name="connsiteX7" fmla="*/ 21537 w 11190183"/>
              <a:gd name="connsiteY7" fmla="*/ 2745187 h 6423255"/>
              <a:gd name="connsiteX8" fmla="*/ 1104186 w 11190183"/>
              <a:gd name="connsiteY8" fmla="*/ 0 h 6423255"/>
              <a:gd name="connsiteX0" fmla="*/ 1083013 w 11169010"/>
              <a:gd name="connsiteY0" fmla="*/ 0 h 6423255"/>
              <a:gd name="connsiteX1" fmla="*/ 11169010 w 11169010"/>
              <a:gd name="connsiteY1" fmla="*/ 1 h 6423255"/>
              <a:gd name="connsiteX2" fmla="*/ 10444804 w 11169010"/>
              <a:gd name="connsiteY2" fmla="*/ 1820751 h 6423255"/>
              <a:gd name="connsiteX3" fmla="*/ 10437490 w 11169010"/>
              <a:gd name="connsiteY3" fmla="*/ 6415973 h 6423255"/>
              <a:gd name="connsiteX4" fmla="*/ 1799546 w 11169010"/>
              <a:gd name="connsiteY4" fmla="*/ 6423255 h 6423255"/>
              <a:gd name="connsiteX5" fmla="*/ 365 w 11169010"/>
              <a:gd name="connsiteY5" fmla="*/ 6423205 h 6423255"/>
              <a:gd name="connsiteX6" fmla="*/ 1061500 w 11169010"/>
              <a:gd name="connsiteY6" fmla="*/ 4717304 h 6423255"/>
              <a:gd name="connsiteX7" fmla="*/ 364 w 11169010"/>
              <a:gd name="connsiteY7" fmla="*/ 2745187 h 6423255"/>
              <a:gd name="connsiteX8" fmla="*/ 1083013 w 11169010"/>
              <a:gd name="connsiteY8" fmla="*/ 0 h 6423255"/>
              <a:gd name="connsiteX0" fmla="*/ 1092801 w 11178798"/>
              <a:gd name="connsiteY0" fmla="*/ 0 h 6423255"/>
              <a:gd name="connsiteX1" fmla="*/ 11178798 w 11178798"/>
              <a:gd name="connsiteY1" fmla="*/ 1 h 6423255"/>
              <a:gd name="connsiteX2" fmla="*/ 10454592 w 11178798"/>
              <a:gd name="connsiteY2" fmla="*/ 1820751 h 6423255"/>
              <a:gd name="connsiteX3" fmla="*/ 10447278 w 11178798"/>
              <a:gd name="connsiteY3" fmla="*/ 6415973 h 6423255"/>
              <a:gd name="connsiteX4" fmla="*/ 1809334 w 11178798"/>
              <a:gd name="connsiteY4" fmla="*/ 6423255 h 6423255"/>
              <a:gd name="connsiteX5" fmla="*/ 10153 w 11178798"/>
              <a:gd name="connsiteY5" fmla="*/ 6423205 h 6423255"/>
              <a:gd name="connsiteX6" fmla="*/ 10584 w 11178798"/>
              <a:gd name="connsiteY6" fmla="*/ 4586218 h 6423255"/>
              <a:gd name="connsiteX7" fmla="*/ 10152 w 11178798"/>
              <a:gd name="connsiteY7" fmla="*/ 2745187 h 6423255"/>
              <a:gd name="connsiteX8" fmla="*/ 1092801 w 11178798"/>
              <a:gd name="connsiteY8" fmla="*/ 0 h 6423255"/>
              <a:gd name="connsiteX0" fmla="*/ 1218255 w 11304252"/>
              <a:gd name="connsiteY0" fmla="*/ 0 h 6423255"/>
              <a:gd name="connsiteX1" fmla="*/ 11304252 w 11304252"/>
              <a:gd name="connsiteY1" fmla="*/ 1 h 6423255"/>
              <a:gd name="connsiteX2" fmla="*/ 10580046 w 11304252"/>
              <a:gd name="connsiteY2" fmla="*/ 1820751 h 6423255"/>
              <a:gd name="connsiteX3" fmla="*/ 10572732 w 11304252"/>
              <a:gd name="connsiteY3" fmla="*/ 6415973 h 6423255"/>
              <a:gd name="connsiteX4" fmla="*/ 1934788 w 11304252"/>
              <a:gd name="connsiteY4" fmla="*/ 6423255 h 6423255"/>
              <a:gd name="connsiteX5" fmla="*/ 135607 w 11304252"/>
              <a:gd name="connsiteY5" fmla="*/ 6423205 h 6423255"/>
              <a:gd name="connsiteX6" fmla="*/ 128721 w 11304252"/>
              <a:gd name="connsiteY6" fmla="*/ 5809695 h 6423255"/>
              <a:gd name="connsiteX7" fmla="*/ 136038 w 11304252"/>
              <a:gd name="connsiteY7" fmla="*/ 4586218 h 6423255"/>
              <a:gd name="connsiteX8" fmla="*/ 135606 w 11304252"/>
              <a:gd name="connsiteY8" fmla="*/ 2745187 h 6423255"/>
              <a:gd name="connsiteX9" fmla="*/ 1218255 w 11304252"/>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18 w 11190415"/>
              <a:gd name="connsiteY0" fmla="*/ 0 h 6423255"/>
              <a:gd name="connsiteX1" fmla="*/ 11190415 w 11190415"/>
              <a:gd name="connsiteY1" fmla="*/ 1 h 6423255"/>
              <a:gd name="connsiteX2" fmla="*/ 10466209 w 11190415"/>
              <a:gd name="connsiteY2" fmla="*/ 1820751 h 6423255"/>
              <a:gd name="connsiteX3" fmla="*/ 10458895 w 11190415"/>
              <a:gd name="connsiteY3" fmla="*/ 6415973 h 6423255"/>
              <a:gd name="connsiteX4" fmla="*/ 1820951 w 11190415"/>
              <a:gd name="connsiteY4" fmla="*/ 6423255 h 6423255"/>
              <a:gd name="connsiteX5" fmla="*/ 21770 w 11190415"/>
              <a:gd name="connsiteY5" fmla="*/ 6423205 h 6423255"/>
              <a:gd name="connsiteX6" fmla="*/ 2633726 w 11190415"/>
              <a:gd name="connsiteY6" fmla="*/ 4608066 h 6423255"/>
              <a:gd name="connsiteX7" fmla="*/ 22201 w 11190415"/>
              <a:gd name="connsiteY7" fmla="*/ 4586218 h 6423255"/>
              <a:gd name="connsiteX8" fmla="*/ 21769 w 11190415"/>
              <a:gd name="connsiteY8" fmla="*/ 2745187 h 6423255"/>
              <a:gd name="connsiteX9" fmla="*/ 1104418 w 11190415"/>
              <a:gd name="connsiteY9" fmla="*/ 0 h 6423255"/>
              <a:gd name="connsiteX0" fmla="*/ 1103490 w 11189487"/>
              <a:gd name="connsiteY0" fmla="*/ 0 h 6423255"/>
              <a:gd name="connsiteX1" fmla="*/ 11189487 w 11189487"/>
              <a:gd name="connsiteY1" fmla="*/ 1 h 6423255"/>
              <a:gd name="connsiteX2" fmla="*/ 10465281 w 11189487"/>
              <a:gd name="connsiteY2" fmla="*/ 1820751 h 6423255"/>
              <a:gd name="connsiteX3" fmla="*/ 10457967 w 11189487"/>
              <a:gd name="connsiteY3" fmla="*/ 6415973 h 6423255"/>
              <a:gd name="connsiteX4" fmla="*/ 1820023 w 11189487"/>
              <a:gd name="connsiteY4" fmla="*/ 6423255 h 6423255"/>
              <a:gd name="connsiteX5" fmla="*/ 20842 w 11189487"/>
              <a:gd name="connsiteY5" fmla="*/ 6423205 h 6423255"/>
              <a:gd name="connsiteX6" fmla="*/ 2771787 w 11189487"/>
              <a:gd name="connsiteY6" fmla="*/ 4593501 h 6423255"/>
              <a:gd name="connsiteX7" fmla="*/ 21273 w 11189487"/>
              <a:gd name="connsiteY7" fmla="*/ 4586218 h 6423255"/>
              <a:gd name="connsiteX8" fmla="*/ 20841 w 11189487"/>
              <a:gd name="connsiteY8" fmla="*/ 2745187 h 6423255"/>
              <a:gd name="connsiteX9" fmla="*/ 1103490 w 11189487"/>
              <a:gd name="connsiteY9" fmla="*/ 0 h 6423255"/>
              <a:gd name="connsiteX0" fmla="*/ 1102384 w 11188381"/>
              <a:gd name="connsiteY0" fmla="*/ 0 h 6423255"/>
              <a:gd name="connsiteX1" fmla="*/ 11188381 w 11188381"/>
              <a:gd name="connsiteY1" fmla="*/ 1 h 6423255"/>
              <a:gd name="connsiteX2" fmla="*/ 10464175 w 11188381"/>
              <a:gd name="connsiteY2" fmla="*/ 1820751 h 6423255"/>
              <a:gd name="connsiteX3" fmla="*/ 10456861 w 11188381"/>
              <a:gd name="connsiteY3" fmla="*/ 6415973 h 6423255"/>
              <a:gd name="connsiteX4" fmla="*/ 1818917 w 11188381"/>
              <a:gd name="connsiteY4" fmla="*/ 6423255 h 6423255"/>
              <a:gd name="connsiteX5" fmla="*/ 19736 w 11188381"/>
              <a:gd name="connsiteY5" fmla="*/ 6423205 h 6423255"/>
              <a:gd name="connsiteX6" fmla="*/ 2953561 w 11188381"/>
              <a:gd name="connsiteY6" fmla="*/ 4600784 h 6423255"/>
              <a:gd name="connsiteX7" fmla="*/ 20167 w 11188381"/>
              <a:gd name="connsiteY7" fmla="*/ 4586218 h 6423255"/>
              <a:gd name="connsiteX8" fmla="*/ 19735 w 11188381"/>
              <a:gd name="connsiteY8" fmla="*/ 2745187 h 6423255"/>
              <a:gd name="connsiteX9" fmla="*/ 1102384 w 11188381"/>
              <a:gd name="connsiteY9" fmla="*/ 0 h 6423255"/>
              <a:gd name="connsiteX0" fmla="*/ 1102767 w 11188764"/>
              <a:gd name="connsiteY0" fmla="*/ 0 h 6423255"/>
              <a:gd name="connsiteX1" fmla="*/ 11188764 w 11188764"/>
              <a:gd name="connsiteY1" fmla="*/ 1 h 6423255"/>
              <a:gd name="connsiteX2" fmla="*/ 10464558 w 11188764"/>
              <a:gd name="connsiteY2" fmla="*/ 1820751 h 6423255"/>
              <a:gd name="connsiteX3" fmla="*/ 10457244 w 11188764"/>
              <a:gd name="connsiteY3" fmla="*/ 6415973 h 6423255"/>
              <a:gd name="connsiteX4" fmla="*/ 1819300 w 11188764"/>
              <a:gd name="connsiteY4" fmla="*/ 6423255 h 6423255"/>
              <a:gd name="connsiteX5" fmla="*/ 20119 w 11188764"/>
              <a:gd name="connsiteY5" fmla="*/ 6423205 h 6423255"/>
              <a:gd name="connsiteX6" fmla="*/ 2888107 w 11188764"/>
              <a:gd name="connsiteY6" fmla="*/ 4593501 h 6423255"/>
              <a:gd name="connsiteX7" fmla="*/ 20550 w 11188764"/>
              <a:gd name="connsiteY7" fmla="*/ 4586218 h 6423255"/>
              <a:gd name="connsiteX8" fmla="*/ 20118 w 11188764"/>
              <a:gd name="connsiteY8" fmla="*/ 2745187 h 6423255"/>
              <a:gd name="connsiteX9" fmla="*/ 1102767 w 11188764"/>
              <a:gd name="connsiteY9" fmla="*/ 0 h 6423255"/>
              <a:gd name="connsiteX0" fmla="*/ 1092802 w 11178799"/>
              <a:gd name="connsiteY0" fmla="*/ 0 h 6423255"/>
              <a:gd name="connsiteX1" fmla="*/ 11178799 w 11178799"/>
              <a:gd name="connsiteY1" fmla="*/ 1 h 6423255"/>
              <a:gd name="connsiteX2" fmla="*/ 10454593 w 11178799"/>
              <a:gd name="connsiteY2" fmla="*/ 1820751 h 6423255"/>
              <a:gd name="connsiteX3" fmla="*/ 10447279 w 11178799"/>
              <a:gd name="connsiteY3" fmla="*/ 6415973 h 6423255"/>
              <a:gd name="connsiteX4" fmla="*/ 1809335 w 11178799"/>
              <a:gd name="connsiteY4" fmla="*/ 6423255 h 6423255"/>
              <a:gd name="connsiteX5" fmla="*/ 1487824 w 11178799"/>
              <a:gd name="connsiteY5" fmla="*/ 6379510 h 6423255"/>
              <a:gd name="connsiteX6" fmla="*/ 2878142 w 11178799"/>
              <a:gd name="connsiteY6" fmla="*/ 4593501 h 6423255"/>
              <a:gd name="connsiteX7" fmla="*/ 10585 w 11178799"/>
              <a:gd name="connsiteY7" fmla="*/ 4586218 h 6423255"/>
              <a:gd name="connsiteX8" fmla="*/ 10153 w 11178799"/>
              <a:gd name="connsiteY8" fmla="*/ 2745187 h 6423255"/>
              <a:gd name="connsiteX9" fmla="*/ 1092802 w 11178799"/>
              <a:gd name="connsiteY9" fmla="*/ 0 h 642325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1487824 w 11178799"/>
              <a:gd name="connsiteY5" fmla="*/ 6379510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4187133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3631178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31178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3609233 w 11178799"/>
              <a:gd name="connsiteY5" fmla="*/ 6408641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25"/>
              <a:gd name="connsiteX1" fmla="*/ 11178799 w 11178799"/>
              <a:gd name="connsiteY1" fmla="*/ 1 h 6423225"/>
              <a:gd name="connsiteX2" fmla="*/ 11171483 w 11178799"/>
              <a:gd name="connsiteY2" fmla="*/ 1842599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56"/>
              <a:gd name="connsiteX1" fmla="*/ 11178799 w 11178799"/>
              <a:gd name="connsiteY1" fmla="*/ 1 h 6423256"/>
              <a:gd name="connsiteX2" fmla="*/ 11171483 w 11178799"/>
              <a:gd name="connsiteY2" fmla="*/ 1842599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1486"/>
              <a:gd name="connsiteY0" fmla="*/ 0 h 6423256"/>
              <a:gd name="connsiteX1" fmla="*/ 9905954 w 11171486"/>
              <a:gd name="connsiteY1" fmla="*/ 1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5"/>
              <a:gd name="connsiteY0" fmla="*/ 0 h 6423256"/>
              <a:gd name="connsiteX1" fmla="*/ 9606031 w 11171485"/>
              <a:gd name="connsiteY1" fmla="*/ 7283 h 6423256"/>
              <a:gd name="connsiteX2" fmla="*/ 11171483 w 11171485"/>
              <a:gd name="connsiteY2" fmla="*/ 1842599 h 6423256"/>
              <a:gd name="connsiteX3" fmla="*/ 11171483 w 11171485"/>
              <a:gd name="connsiteY3" fmla="*/ 6423256 h 6423256"/>
              <a:gd name="connsiteX4" fmla="*/ 6988497 w 11171485"/>
              <a:gd name="connsiteY4" fmla="*/ 6415973 h 6423256"/>
              <a:gd name="connsiteX5" fmla="*/ 3609233 w 11171485"/>
              <a:gd name="connsiteY5" fmla="*/ 6423206 h 6423256"/>
              <a:gd name="connsiteX6" fmla="*/ 2878142 w 11171485"/>
              <a:gd name="connsiteY6" fmla="*/ 4593501 h 6423256"/>
              <a:gd name="connsiteX7" fmla="*/ 10585 w 11171485"/>
              <a:gd name="connsiteY7" fmla="*/ 4586218 h 6423256"/>
              <a:gd name="connsiteX8" fmla="*/ 10153 w 11171485"/>
              <a:gd name="connsiteY8" fmla="*/ 2745187 h 6423256"/>
              <a:gd name="connsiteX9" fmla="*/ 1092802 w 11171485"/>
              <a:gd name="connsiteY9" fmla="*/ 0 h 6423256"/>
              <a:gd name="connsiteX0" fmla="*/ 1092802 w 11171486"/>
              <a:gd name="connsiteY0" fmla="*/ 0 h 6423256"/>
              <a:gd name="connsiteX1" fmla="*/ 9745019 w 11171486"/>
              <a:gd name="connsiteY1" fmla="*/ 14566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6"/>
              <a:gd name="connsiteY0" fmla="*/ 0 h 6423256"/>
              <a:gd name="connsiteX1" fmla="*/ 9737703 w 11171486"/>
              <a:gd name="connsiteY1" fmla="*/ 0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86117"/>
              <a:gd name="connsiteY0" fmla="*/ 0 h 6423256"/>
              <a:gd name="connsiteX1" fmla="*/ 9737703 w 11186117"/>
              <a:gd name="connsiteY1" fmla="*/ 0 h 6423256"/>
              <a:gd name="connsiteX2" fmla="*/ 11186114 w 11186117"/>
              <a:gd name="connsiteY2" fmla="*/ 2563577 h 6423256"/>
              <a:gd name="connsiteX3" fmla="*/ 11171483 w 11186117"/>
              <a:gd name="connsiteY3" fmla="*/ 6423256 h 6423256"/>
              <a:gd name="connsiteX4" fmla="*/ 6988497 w 11186117"/>
              <a:gd name="connsiteY4" fmla="*/ 6415973 h 6423256"/>
              <a:gd name="connsiteX5" fmla="*/ 3609233 w 11186117"/>
              <a:gd name="connsiteY5" fmla="*/ 6423206 h 6423256"/>
              <a:gd name="connsiteX6" fmla="*/ 2878142 w 11186117"/>
              <a:gd name="connsiteY6" fmla="*/ 4593501 h 6423256"/>
              <a:gd name="connsiteX7" fmla="*/ 10585 w 11186117"/>
              <a:gd name="connsiteY7" fmla="*/ 4586218 h 6423256"/>
              <a:gd name="connsiteX8" fmla="*/ 10153 w 11186117"/>
              <a:gd name="connsiteY8" fmla="*/ 2745187 h 6423256"/>
              <a:gd name="connsiteX9" fmla="*/ 1092802 w 11186117"/>
              <a:gd name="connsiteY9" fmla="*/ 0 h 6423256"/>
              <a:gd name="connsiteX0" fmla="*/ 1092802 w 11178802"/>
              <a:gd name="connsiteY0" fmla="*/ 0 h 6423256"/>
              <a:gd name="connsiteX1" fmla="*/ 9737703 w 11178802"/>
              <a:gd name="connsiteY1" fmla="*/ 0 h 6423256"/>
              <a:gd name="connsiteX2" fmla="*/ 11178799 w 11178802"/>
              <a:gd name="connsiteY2" fmla="*/ 2811185 h 6423256"/>
              <a:gd name="connsiteX3" fmla="*/ 11171483 w 11178802"/>
              <a:gd name="connsiteY3" fmla="*/ 6423256 h 6423256"/>
              <a:gd name="connsiteX4" fmla="*/ 6988497 w 11178802"/>
              <a:gd name="connsiteY4" fmla="*/ 6415973 h 6423256"/>
              <a:gd name="connsiteX5" fmla="*/ 3609233 w 11178802"/>
              <a:gd name="connsiteY5" fmla="*/ 6423206 h 6423256"/>
              <a:gd name="connsiteX6" fmla="*/ 2878142 w 11178802"/>
              <a:gd name="connsiteY6" fmla="*/ 4593501 h 6423256"/>
              <a:gd name="connsiteX7" fmla="*/ 10585 w 11178802"/>
              <a:gd name="connsiteY7" fmla="*/ 4586218 h 6423256"/>
              <a:gd name="connsiteX8" fmla="*/ 10153 w 11178802"/>
              <a:gd name="connsiteY8" fmla="*/ 2745187 h 6423256"/>
              <a:gd name="connsiteX9" fmla="*/ 1092802 w 11178802"/>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3066076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4 w 11172187"/>
              <a:gd name="connsiteY2" fmla="*/ 3342816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444772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626838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1694"/>
              <a:gd name="connsiteY0" fmla="*/ 0 h 6423256"/>
              <a:gd name="connsiteX1" fmla="*/ 9737703 w 11171694"/>
              <a:gd name="connsiteY1" fmla="*/ 0 h 6423256"/>
              <a:gd name="connsiteX2" fmla="*/ 11156854 w 11171694"/>
              <a:gd name="connsiteY2" fmla="*/ 3903578 h 6423256"/>
              <a:gd name="connsiteX3" fmla="*/ 11171483 w 11171694"/>
              <a:gd name="connsiteY3" fmla="*/ 6423256 h 6423256"/>
              <a:gd name="connsiteX4" fmla="*/ 6988497 w 11171694"/>
              <a:gd name="connsiteY4" fmla="*/ 6415973 h 6423256"/>
              <a:gd name="connsiteX5" fmla="*/ 3609233 w 11171694"/>
              <a:gd name="connsiteY5" fmla="*/ 6423206 h 6423256"/>
              <a:gd name="connsiteX6" fmla="*/ 2878142 w 11171694"/>
              <a:gd name="connsiteY6" fmla="*/ 4593501 h 6423256"/>
              <a:gd name="connsiteX7" fmla="*/ 10585 w 11171694"/>
              <a:gd name="connsiteY7" fmla="*/ 4586218 h 6423256"/>
              <a:gd name="connsiteX8" fmla="*/ 10153 w 11171694"/>
              <a:gd name="connsiteY8" fmla="*/ 2745187 h 6423256"/>
              <a:gd name="connsiteX9" fmla="*/ 1092802 w 11171694"/>
              <a:gd name="connsiteY9" fmla="*/ 0 h 6423256"/>
              <a:gd name="connsiteX0" fmla="*/ 1092802 w 11178799"/>
              <a:gd name="connsiteY0" fmla="*/ 0 h 6423256"/>
              <a:gd name="connsiteX1" fmla="*/ 9737703 w 11178799"/>
              <a:gd name="connsiteY1" fmla="*/ 0 h 6423256"/>
              <a:gd name="connsiteX2" fmla="*/ 11178799 w 11178799"/>
              <a:gd name="connsiteY2" fmla="*/ 3692383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153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153 w 11172187"/>
              <a:gd name="connsiteY9" fmla="*/ 0 h 6423256"/>
              <a:gd name="connsiteX0" fmla="*/ 838792 w 12000826"/>
              <a:gd name="connsiteY0" fmla="*/ 0 h 6423256"/>
              <a:gd name="connsiteX1" fmla="*/ 10566342 w 12000826"/>
              <a:gd name="connsiteY1" fmla="*/ 0 h 6423256"/>
              <a:gd name="connsiteX2" fmla="*/ 12000122 w 12000826"/>
              <a:gd name="connsiteY2" fmla="*/ 3655970 h 6423256"/>
              <a:gd name="connsiteX3" fmla="*/ 12000122 w 12000826"/>
              <a:gd name="connsiteY3" fmla="*/ 6423256 h 6423256"/>
              <a:gd name="connsiteX4" fmla="*/ 7817136 w 12000826"/>
              <a:gd name="connsiteY4" fmla="*/ 6415973 h 6423256"/>
              <a:gd name="connsiteX5" fmla="*/ 4437872 w 12000826"/>
              <a:gd name="connsiteY5" fmla="*/ 6423206 h 6423256"/>
              <a:gd name="connsiteX6" fmla="*/ 3706781 w 12000826"/>
              <a:gd name="connsiteY6" fmla="*/ 4593501 h 6423256"/>
              <a:gd name="connsiteX7" fmla="*/ 839224 w 12000826"/>
              <a:gd name="connsiteY7" fmla="*/ 4586218 h 6423256"/>
              <a:gd name="connsiteX8" fmla="*/ 838792 w 12000826"/>
              <a:gd name="connsiteY8" fmla="*/ 0 h 6423256"/>
              <a:gd name="connsiteX0" fmla="*/ 213135 w 11375169"/>
              <a:gd name="connsiteY0" fmla="*/ 0 h 6423256"/>
              <a:gd name="connsiteX1" fmla="*/ 9940685 w 11375169"/>
              <a:gd name="connsiteY1" fmla="*/ 0 h 6423256"/>
              <a:gd name="connsiteX2" fmla="*/ 11374465 w 11375169"/>
              <a:gd name="connsiteY2" fmla="*/ 3655970 h 6423256"/>
              <a:gd name="connsiteX3" fmla="*/ 11374465 w 11375169"/>
              <a:gd name="connsiteY3" fmla="*/ 6423256 h 6423256"/>
              <a:gd name="connsiteX4" fmla="*/ 7191479 w 11375169"/>
              <a:gd name="connsiteY4" fmla="*/ 6415973 h 6423256"/>
              <a:gd name="connsiteX5" fmla="*/ 3812215 w 11375169"/>
              <a:gd name="connsiteY5" fmla="*/ 6423206 h 6423256"/>
              <a:gd name="connsiteX6" fmla="*/ 3081124 w 11375169"/>
              <a:gd name="connsiteY6" fmla="*/ 4593501 h 6423256"/>
              <a:gd name="connsiteX7" fmla="*/ 213567 w 11375169"/>
              <a:gd name="connsiteY7" fmla="*/ 4586218 h 6423256"/>
              <a:gd name="connsiteX8" fmla="*/ 213135 w 11375169"/>
              <a:gd name="connsiteY8" fmla="*/ 0 h 6423256"/>
              <a:gd name="connsiteX0" fmla="*/ 5289 w 11167323"/>
              <a:gd name="connsiteY0" fmla="*/ 0 h 6423256"/>
              <a:gd name="connsiteX1" fmla="*/ 9732839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323"/>
              <a:gd name="connsiteY0" fmla="*/ 0 h 6423256"/>
              <a:gd name="connsiteX1" fmla="*/ 11159303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9645057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7188" h="6423256">
                <a:moveTo>
                  <a:pt x="5289" y="0"/>
                </a:moveTo>
                <a:lnTo>
                  <a:pt x="11159303" y="0"/>
                </a:lnTo>
                <a:cubicBezTo>
                  <a:pt x="11178810" y="24307"/>
                  <a:pt x="11154427" y="3675358"/>
                  <a:pt x="11166619" y="3655970"/>
                </a:cubicBezTo>
                <a:cubicBezTo>
                  <a:pt x="11149549" y="3665647"/>
                  <a:pt x="10093723" y="6420862"/>
                  <a:pt x="10083969" y="6423256"/>
                </a:cubicBezTo>
                <a:lnTo>
                  <a:pt x="6983633" y="6415973"/>
                </a:lnTo>
                <a:lnTo>
                  <a:pt x="3604369" y="6423206"/>
                </a:lnTo>
                <a:cubicBezTo>
                  <a:pt x="3603281" y="6430186"/>
                  <a:pt x="2880521" y="4593797"/>
                  <a:pt x="2873278" y="4593501"/>
                </a:cubicBezTo>
                <a:cubicBezTo>
                  <a:pt x="2873350" y="4600489"/>
                  <a:pt x="4574" y="4587187"/>
                  <a:pt x="5721" y="4586218"/>
                </a:cubicBezTo>
                <a:cubicBezTo>
                  <a:pt x="-4104" y="4585309"/>
                  <a:pt x="762" y="6979"/>
                  <a:pt x="5289" y="0"/>
                </a:cubicBezTo>
                <a:close/>
              </a:path>
            </a:pathLst>
          </a:custGeom>
          <a:blipFill dpi="0" rotWithShape="1">
            <a:blip r:embed="rId2"/>
            <a:srcRect/>
            <a:stretch>
              <a:fillRect l="-15000" t="-25000" r="-34000" b="-7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B9FA3E95-110E-E5F5-C2D7-8EBBD2B61F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5982" y="6112918"/>
            <a:ext cx="1949472" cy="545744"/>
          </a:xfrm>
          <a:prstGeom prst="rect">
            <a:avLst/>
          </a:prstGeom>
        </p:spPr>
      </p:pic>
      <p:sp>
        <p:nvSpPr>
          <p:cNvPr id="2" name="TextBox 1">
            <a:extLst>
              <a:ext uri="{FF2B5EF4-FFF2-40B4-BE49-F238E27FC236}">
                <a16:creationId xmlns:a16="http://schemas.microsoft.com/office/drawing/2014/main" id="{5817F02B-758B-2686-2C2D-118121F02206}"/>
              </a:ext>
            </a:extLst>
          </p:cNvPr>
          <p:cNvSpPr txBox="1"/>
          <p:nvPr userDrawn="1"/>
        </p:nvSpPr>
        <p:spPr>
          <a:xfrm>
            <a:off x="8410575" y="6110786"/>
            <a:ext cx="2322420" cy="400110"/>
          </a:xfrm>
          <a:prstGeom prst="rect">
            <a:avLst/>
          </a:prstGeom>
          <a:noFill/>
        </p:spPr>
        <p:txBody>
          <a:bodyPr wrap="square" rtlCol="0">
            <a:spAutoFit/>
          </a:bodyPr>
          <a:lstStyle/>
          <a:p>
            <a:pPr algn="l"/>
            <a:r>
              <a:rPr lang="en-US" sz="2000">
                <a:solidFill>
                  <a:schemeClr val="bg1"/>
                </a:solidFill>
                <a:latin typeface="Century Gothic" panose="020B0502020202020204" pitchFamily="34" charset="0"/>
              </a:rPr>
              <a:t>arenagroup.com</a:t>
            </a:r>
            <a:endParaRPr lang="en-AE" sz="2000">
              <a:solidFill>
                <a:schemeClr val="bg1"/>
              </a:solidFill>
              <a:latin typeface="Century Gothic" panose="020B0502020202020204" pitchFamily="34" charset="0"/>
            </a:endParaRPr>
          </a:p>
        </p:txBody>
      </p:sp>
      <p:pic>
        <p:nvPicPr>
          <p:cNvPr id="4" name="Picture 3" descr="A black background with white text&#10;&#10;Description automatically generated">
            <a:extLst>
              <a:ext uri="{FF2B5EF4-FFF2-40B4-BE49-F238E27FC236}">
                <a16:creationId xmlns:a16="http://schemas.microsoft.com/office/drawing/2014/main" id="{44386054-5239-FD30-6B8D-9A2CF46344C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1500" y="4757474"/>
            <a:ext cx="3278963" cy="1488794"/>
          </a:xfrm>
          <a:prstGeom prst="rect">
            <a:avLst/>
          </a:prstGeom>
        </p:spPr>
      </p:pic>
    </p:spTree>
    <p:extLst>
      <p:ext uri="{BB962C8B-B14F-4D97-AF65-F5344CB8AC3E}">
        <p14:creationId xmlns:p14="http://schemas.microsoft.com/office/powerpoint/2010/main" val="39179386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mple text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577F-5462-42CF-D9AA-0D049F781A0F}"/>
              </a:ext>
            </a:extLst>
          </p:cNvPr>
          <p:cNvSpPr>
            <a:spLocks noGrp="1"/>
          </p:cNvSpPr>
          <p:nvPr>
            <p:ph type="title"/>
          </p:nvPr>
        </p:nvSpPr>
        <p:spPr/>
        <p:txBody>
          <a:bodyPr/>
          <a:lstStyle/>
          <a:p>
            <a:r>
              <a:rPr lang="en-US"/>
              <a:t>Click to edit Master title style</a:t>
            </a:r>
            <a:endParaRPr lang="en-AE"/>
          </a:p>
        </p:txBody>
      </p:sp>
      <p:sp>
        <p:nvSpPr>
          <p:cNvPr id="4" name="Text Placeholder 3">
            <a:extLst>
              <a:ext uri="{FF2B5EF4-FFF2-40B4-BE49-F238E27FC236}">
                <a16:creationId xmlns:a16="http://schemas.microsoft.com/office/drawing/2014/main" id="{04F5C030-8B5C-4A5C-4063-5CD8CBD4B4F6}"/>
              </a:ext>
            </a:extLst>
          </p:cNvPr>
          <p:cNvSpPr>
            <a:spLocks noGrp="1"/>
          </p:cNvSpPr>
          <p:nvPr>
            <p:ph type="body" sz="quarter" idx="10"/>
          </p:nvPr>
        </p:nvSpPr>
        <p:spPr>
          <a:xfrm>
            <a:off x="838200" y="2085975"/>
            <a:ext cx="10515600" cy="380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pic>
        <p:nvPicPr>
          <p:cNvPr id="5" name="Picture 4" descr="A logo with a circle in the middle&#10;&#10;Description automatically generated">
            <a:extLst>
              <a:ext uri="{FF2B5EF4-FFF2-40B4-BE49-F238E27FC236}">
                <a16:creationId xmlns:a16="http://schemas.microsoft.com/office/drawing/2014/main" id="{9EA1463B-13B1-5694-EAEE-77D154B50E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sp>
        <p:nvSpPr>
          <p:cNvPr id="7" name="Text Placeholder 6">
            <a:extLst>
              <a:ext uri="{FF2B5EF4-FFF2-40B4-BE49-F238E27FC236}">
                <a16:creationId xmlns:a16="http://schemas.microsoft.com/office/drawing/2014/main" id="{9DBCD2FC-AC55-B65F-3B79-882B8A21EFDC}"/>
              </a:ext>
            </a:extLst>
          </p:cNvPr>
          <p:cNvSpPr>
            <a:spLocks noGrp="1"/>
          </p:cNvSpPr>
          <p:nvPr>
            <p:ph type="body" sz="quarter" idx="11" hasCustomPrompt="1"/>
          </p:nvPr>
        </p:nvSpPr>
        <p:spPr>
          <a:xfrm>
            <a:off x="6096000" y="6096000"/>
            <a:ext cx="5257800" cy="546538"/>
          </a:xfrm>
        </p:spPr>
        <p:txBody>
          <a:bodyPr anchor="ctr"/>
          <a:lstStyle>
            <a:lvl1pPr marL="0" indent="0" algn="r">
              <a:buNone/>
              <a:defRPr/>
            </a:lvl1pPr>
          </a:lstStyle>
          <a:p>
            <a:pPr lvl="0"/>
            <a:r>
              <a:rPr lang="en-US"/>
              <a:t>Company Name (if applicable)</a:t>
            </a:r>
            <a:endParaRPr lang="en-AE"/>
          </a:p>
        </p:txBody>
      </p:sp>
    </p:spTree>
    <p:extLst>
      <p:ext uri="{BB962C8B-B14F-4D97-AF65-F5344CB8AC3E}">
        <p14:creationId xmlns:p14="http://schemas.microsoft.com/office/powerpoint/2010/main" val="18702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Overview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2F4D9-7765-E2C3-05A7-758B76E2AE14}"/>
              </a:ext>
            </a:extLst>
          </p:cNvPr>
          <p:cNvPicPr>
            <a:picLocks noGrp="1" noRot="1" noChangeAspect="1" noMove="1" noResize="1" noEditPoints="1" noAdjustHandles="1" noChangeArrowheads="1" noChangeShapeType="1" noCrop="1"/>
          </p:cNvPicPr>
          <p:nvPr userDrawn="1"/>
        </p:nvPicPr>
        <p:blipFill rotWithShape="1">
          <a:blip r:embed="rId2"/>
          <a:srcRect l="28575" t="30384" r="29375" b="27566"/>
          <a:stretch/>
        </p:blipFill>
        <p:spPr>
          <a:xfrm>
            <a:off x="0" y="0"/>
            <a:ext cx="12192000" cy="6858000"/>
          </a:xfrm>
          <a:prstGeom prst="rect">
            <a:avLst/>
          </a:prstGeom>
        </p:spPr>
      </p:pic>
      <p:sp>
        <p:nvSpPr>
          <p:cNvPr id="2" name="Title 1">
            <a:extLst>
              <a:ext uri="{FF2B5EF4-FFF2-40B4-BE49-F238E27FC236}">
                <a16:creationId xmlns:a16="http://schemas.microsoft.com/office/drawing/2014/main" id="{CC3C136B-3DDD-35E8-C3D1-D8D1803FE792}"/>
              </a:ext>
            </a:extLst>
          </p:cNvPr>
          <p:cNvSpPr>
            <a:spLocks noGrp="1"/>
          </p:cNvSpPr>
          <p:nvPr>
            <p:ph type="title" hasCustomPrompt="1"/>
          </p:nvPr>
        </p:nvSpPr>
        <p:spPr>
          <a:xfrm>
            <a:off x="371475" y="393072"/>
            <a:ext cx="2867025" cy="654050"/>
          </a:xfrm>
        </p:spPr>
        <p:txBody>
          <a:bodyPr/>
          <a:lstStyle>
            <a:lvl1pPr>
              <a:defRPr>
                <a:solidFill>
                  <a:schemeClr val="bg1"/>
                </a:solidFill>
              </a:defRPr>
            </a:lvl1pPr>
          </a:lstStyle>
          <a:p>
            <a:r>
              <a:rPr lang="en-US"/>
              <a:t>The Team</a:t>
            </a:r>
            <a:endParaRPr lang="en-AE"/>
          </a:p>
        </p:txBody>
      </p:sp>
      <p:pic>
        <p:nvPicPr>
          <p:cNvPr id="4" name="Picture 3" descr="A black and white pattern with white lines&#10;&#10;Description automatically generated">
            <a:extLst>
              <a:ext uri="{FF2B5EF4-FFF2-40B4-BE49-F238E27FC236}">
                <a16:creationId xmlns:a16="http://schemas.microsoft.com/office/drawing/2014/main" id="{B3DC7930-94B5-E8E6-9C42-EEEB93CCEB82}"/>
              </a:ext>
            </a:extLst>
          </p:cNvPr>
          <p:cNvPicPr>
            <a:picLocks noGrp="1" noRot="1" noChangeAspect="1" noMove="1" noResize="1" noEditPoints="1" noAdjustHandles="1" noChangeArrowheads="1" noChangeShapeType="1" noCrop="1"/>
          </p:cNvPicPr>
          <p:nvPr userDrawn="1"/>
        </p:nvPicPr>
        <p:blipFill rotWithShape="1">
          <a:blip r:embed="rId3">
            <a:alphaModFix amt="20000"/>
            <a:extLst>
              <a:ext uri="{28A0092B-C50C-407E-A947-70E740481C1C}">
                <a14:useLocalDpi xmlns:a14="http://schemas.microsoft.com/office/drawing/2010/main" val="0"/>
              </a:ext>
            </a:extLst>
          </a:blip>
          <a:srcRect t="14032"/>
          <a:stretch/>
        </p:blipFill>
        <p:spPr>
          <a:xfrm>
            <a:off x="600075" y="890588"/>
            <a:ext cx="11411822" cy="5686425"/>
          </a:xfrm>
          <a:prstGeom prst="rect">
            <a:avLst/>
          </a:prstGeom>
        </p:spPr>
      </p:pic>
      <p:sp>
        <p:nvSpPr>
          <p:cNvPr id="6" name="Picture Placeholder 5">
            <a:extLst>
              <a:ext uri="{FF2B5EF4-FFF2-40B4-BE49-F238E27FC236}">
                <a16:creationId xmlns:a16="http://schemas.microsoft.com/office/drawing/2014/main" id="{53477912-661A-AD30-4219-7C7C94E6FC80}"/>
              </a:ext>
            </a:extLst>
          </p:cNvPr>
          <p:cNvSpPr>
            <a:spLocks noGrp="1"/>
          </p:cNvSpPr>
          <p:nvPr>
            <p:ph type="pic" sz="quarter" idx="10"/>
          </p:nvPr>
        </p:nvSpPr>
        <p:spPr>
          <a:xfrm>
            <a:off x="2428875" y="1866900"/>
            <a:ext cx="1114425" cy="933450"/>
          </a:xfrm>
        </p:spPr>
        <p:txBody>
          <a:bodyPr/>
          <a:lstStyle/>
          <a:p>
            <a:endParaRPr lang="en-AE"/>
          </a:p>
        </p:txBody>
      </p:sp>
      <p:sp>
        <p:nvSpPr>
          <p:cNvPr id="7" name="Picture Placeholder 5">
            <a:extLst>
              <a:ext uri="{FF2B5EF4-FFF2-40B4-BE49-F238E27FC236}">
                <a16:creationId xmlns:a16="http://schemas.microsoft.com/office/drawing/2014/main" id="{4702786C-E8A6-AE05-B972-CFC4965B2D34}"/>
              </a:ext>
            </a:extLst>
          </p:cNvPr>
          <p:cNvSpPr>
            <a:spLocks noGrp="1"/>
          </p:cNvSpPr>
          <p:nvPr>
            <p:ph type="pic" sz="quarter" idx="11"/>
          </p:nvPr>
        </p:nvSpPr>
        <p:spPr>
          <a:xfrm>
            <a:off x="3924300" y="1866900"/>
            <a:ext cx="1114425" cy="933450"/>
          </a:xfrm>
        </p:spPr>
        <p:txBody>
          <a:bodyPr/>
          <a:lstStyle/>
          <a:p>
            <a:endParaRPr lang="en-AE"/>
          </a:p>
        </p:txBody>
      </p:sp>
      <p:sp>
        <p:nvSpPr>
          <p:cNvPr id="8" name="Picture Placeholder 5">
            <a:extLst>
              <a:ext uri="{FF2B5EF4-FFF2-40B4-BE49-F238E27FC236}">
                <a16:creationId xmlns:a16="http://schemas.microsoft.com/office/drawing/2014/main" id="{08F74D6B-D232-94DC-C250-5380CE1BAE62}"/>
              </a:ext>
            </a:extLst>
          </p:cNvPr>
          <p:cNvSpPr>
            <a:spLocks noGrp="1"/>
          </p:cNvSpPr>
          <p:nvPr>
            <p:ph type="pic" sz="quarter" idx="12"/>
          </p:nvPr>
        </p:nvSpPr>
        <p:spPr>
          <a:xfrm>
            <a:off x="5419725" y="1851984"/>
            <a:ext cx="1114425" cy="933450"/>
          </a:xfrm>
        </p:spPr>
        <p:txBody>
          <a:bodyPr/>
          <a:lstStyle/>
          <a:p>
            <a:endParaRPr lang="en-AE"/>
          </a:p>
        </p:txBody>
      </p:sp>
      <p:sp>
        <p:nvSpPr>
          <p:cNvPr id="9" name="Picture Placeholder 5">
            <a:extLst>
              <a:ext uri="{FF2B5EF4-FFF2-40B4-BE49-F238E27FC236}">
                <a16:creationId xmlns:a16="http://schemas.microsoft.com/office/drawing/2014/main" id="{B2972F43-9AD5-5179-278F-2F36F4F2966C}"/>
              </a:ext>
            </a:extLst>
          </p:cNvPr>
          <p:cNvSpPr>
            <a:spLocks noGrp="1"/>
          </p:cNvSpPr>
          <p:nvPr>
            <p:ph type="pic" sz="quarter" idx="13"/>
          </p:nvPr>
        </p:nvSpPr>
        <p:spPr>
          <a:xfrm>
            <a:off x="6915150" y="1856118"/>
            <a:ext cx="1114425" cy="933450"/>
          </a:xfrm>
        </p:spPr>
        <p:txBody>
          <a:bodyPr/>
          <a:lstStyle/>
          <a:p>
            <a:endParaRPr lang="en-AE"/>
          </a:p>
        </p:txBody>
      </p:sp>
      <p:sp>
        <p:nvSpPr>
          <p:cNvPr id="10" name="Picture Placeholder 5">
            <a:extLst>
              <a:ext uri="{FF2B5EF4-FFF2-40B4-BE49-F238E27FC236}">
                <a16:creationId xmlns:a16="http://schemas.microsoft.com/office/drawing/2014/main" id="{25D27842-2AF9-A42D-C954-EB0A6AED9C63}"/>
              </a:ext>
            </a:extLst>
          </p:cNvPr>
          <p:cNvSpPr>
            <a:spLocks noGrp="1"/>
          </p:cNvSpPr>
          <p:nvPr>
            <p:ph type="pic" sz="quarter" idx="14"/>
          </p:nvPr>
        </p:nvSpPr>
        <p:spPr>
          <a:xfrm>
            <a:off x="8410575" y="1871034"/>
            <a:ext cx="1114425" cy="933450"/>
          </a:xfrm>
        </p:spPr>
        <p:txBody>
          <a:bodyPr/>
          <a:lstStyle/>
          <a:p>
            <a:endParaRPr lang="en-AE"/>
          </a:p>
        </p:txBody>
      </p:sp>
      <p:sp>
        <p:nvSpPr>
          <p:cNvPr id="11" name="Picture Placeholder 5">
            <a:extLst>
              <a:ext uri="{FF2B5EF4-FFF2-40B4-BE49-F238E27FC236}">
                <a16:creationId xmlns:a16="http://schemas.microsoft.com/office/drawing/2014/main" id="{2F3D5A8C-CE59-9D45-7554-A0E966EEEBC5}"/>
              </a:ext>
            </a:extLst>
          </p:cNvPr>
          <p:cNvSpPr>
            <a:spLocks noGrp="1"/>
          </p:cNvSpPr>
          <p:nvPr>
            <p:ph type="pic" sz="quarter" idx="15"/>
          </p:nvPr>
        </p:nvSpPr>
        <p:spPr>
          <a:xfrm>
            <a:off x="9906000" y="1866900"/>
            <a:ext cx="1114425" cy="933450"/>
          </a:xfrm>
        </p:spPr>
        <p:txBody>
          <a:bodyPr/>
          <a:lstStyle/>
          <a:p>
            <a:endParaRPr lang="en-AE"/>
          </a:p>
        </p:txBody>
      </p:sp>
      <p:sp>
        <p:nvSpPr>
          <p:cNvPr id="12" name="Picture Placeholder 5">
            <a:extLst>
              <a:ext uri="{FF2B5EF4-FFF2-40B4-BE49-F238E27FC236}">
                <a16:creationId xmlns:a16="http://schemas.microsoft.com/office/drawing/2014/main" id="{8AE293C4-0329-4302-8E61-A294817B96DA}"/>
              </a:ext>
            </a:extLst>
          </p:cNvPr>
          <p:cNvSpPr>
            <a:spLocks noGrp="1"/>
          </p:cNvSpPr>
          <p:nvPr>
            <p:ph type="pic" sz="quarter" idx="16"/>
          </p:nvPr>
        </p:nvSpPr>
        <p:spPr>
          <a:xfrm>
            <a:off x="2428875" y="3755098"/>
            <a:ext cx="1114425" cy="933450"/>
          </a:xfrm>
        </p:spPr>
        <p:txBody>
          <a:bodyPr/>
          <a:lstStyle/>
          <a:p>
            <a:endParaRPr lang="en-AE"/>
          </a:p>
        </p:txBody>
      </p:sp>
      <p:sp>
        <p:nvSpPr>
          <p:cNvPr id="13" name="Picture Placeholder 5">
            <a:extLst>
              <a:ext uri="{FF2B5EF4-FFF2-40B4-BE49-F238E27FC236}">
                <a16:creationId xmlns:a16="http://schemas.microsoft.com/office/drawing/2014/main" id="{6DACA3B2-E2FA-5541-A59B-C5E4169D777B}"/>
              </a:ext>
            </a:extLst>
          </p:cNvPr>
          <p:cNvSpPr>
            <a:spLocks noGrp="1"/>
          </p:cNvSpPr>
          <p:nvPr>
            <p:ph type="pic" sz="quarter" idx="17"/>
          </p:nvPr>
        </p:nvSpPr>
        <p:spPr>
          <a:xfrm>
            <a:off x="3924300" y="3755098"/>
            <a:ext cx="1114425" cy="933450"/>
          </a:xfrm>
        </p:spPr>
        <p:txBody>
          <a:bodyPr/>
          <a:lstStyle/>
          <a:p>
            <a:endParaRPr lang="en-AE"/>
          </a:p>
        </p:txBody>
      </p:sp>
      <p:sp>
        <p:nvSpPr>
          <p:cNvPr id="14" name="Picture Placeholder 5">
            <a:extLst>
              <a:ext uri="{FF2B5EF4-FFF2-40B4-BE49-F238E27FC236}">
                <a16:creationId xmlns:a16="http://schemas.microsoft.com/office/drawing/2014/main" id="{07A9C82D-ED17-0555-4432-EE0A7E16FA59}"/>
              </a:ext>
            </a:extLst>
          </p:cNvPr>
          <p:cNvSpPr>
            <a:spLocks noGrp="1"/>
          </p:cNvSpPr>
          <p:nvPr>
            <p:ph type="pic" sz="quarter" idx="18"/>
          </p:nvPr>
        </p:nvSpPr>
        <p:spPr>
          <a:xfrm>
            <a:off x="5419725" y="3761746"/>
            <a:ext cx="1114425" cy="933450"/>
          </a:xfrm>
        </p:spPr>
        <p:txBody>
          <a:bodyPr/>
          <a:lstStyle/>
          <a:p>
            <a:endParaRPr lang="en-AE"/>
          </a:p>
        </p:txBody>
      </p:sp>
      <p:sp>
        <p:nvSpPr>
          <p:cNvPr id="15" name="Picture Placeholder 5">
            <a:extLst>
              <a:ext uri="{FF2B5EF4-FFF2-40B4-BE49-F238E27FC236}">
                <a16:creationId xmlns:a16="http://schemas.microsoft.com/office/drawing/2014/main" id="{77ABD5CE-9DEE-89F5-2BE2-0C68219F3422}"/>
              </a:ext>
            </a:extLst>
          </p:cNvPr>
          <p:cNvSpPr>
            <a:spLocks noGrp="1"/>
          </p:cNvSpPr>
          <p:nvPr>
            <p:ph type="pic" sz="quarter" idx="19"/>
          </p:nvPr>
        </p:nvSpPr>
        <p:spPr>
          <a:xfrm>
            <a:off x="6915150" y="3744316"/>
            <a:ext cx="1114425" cy="933450"/>
          </a:xfrm>
        </p:spPr>
        <p:txBody>
          <a:bodyPr/>
          <a:lstStyle/>
          <a:p>
            <a:endParaRPr lang="en-AE"/>
          </a:p>
        </p:txBody>
      </p:sp>
      <p:sp>
        <p:nvSpPr>
          <p:cNvPr id="16" name="Picture Placeholder 5">
            <a:extLst>
              <a:ext uri="{FF2B5EF4-FFF2-40B4-BE49-F238E27FC236}">
                <a16:creationId xmlns:a16="http://schemas.microsoft.com/office/drawing/2014/main" id="{71C1B0F1-86AF-2D8D-5E2E-BEF726D52500}"/>
              </a:ext>
            </a:extLst>
          </p:cNvPr>
          <p:cNvSpPr>
            <a:spLocks noGrp="1"/>
          </p:cNvSpPr>
          <p:nvPr>
            <p:ph type="pic" sz="quarter" idx="20"/>
          </p:nvPr>
        </p:nvSpPr>
        <p:spPr>
          <a:xfrm>
            <a:off x="8410575" y="3759232"/>
            <a:ext cx="1114425" cy="933450"/>
          </a:xfrm>
        </p:spPr>
        <p:txBody>
          <a:bodyPr/>
          <a:lstStyle/>
          <a:p>
            <a:endParaRPr lang="en-AE"/>
          </a:p>
        </p:txBody>
      </p:sp>
      <p:sp>
        <p:nvSpPr>
          <p:cNvPr id="17" name="Picture Placeholder 5">
            <a:extLst>
              <a:ext uri="{FF2B5EF4-FFF2-40B4-BE49-F238E27FC236}">
                <a16:creationId xmlns:a16="http://schemas.microsoft.com/office/drawing/2014/main" id="{5755BC4D-9B84-3206-6CC0-FA768FEB2794}"/>
              </a:ext>
            </a:extLst>
          </p:cNvPr>
          <p:cNvSpPr>
            <a:spLocks noGrp="1"/>
          </p:cNvSpPr>
          <p:nvPr>
            <p:ph type="pic" sz="quarter" idx="21"/>
          </p:nvPr>
        </p:nvSpPr>
        <p:spPr>
          <a:xfrm>
            <a:off x="9906000" y="3755098"/>
            <a:ext cx="1114425" cy="933450"/>
          </a:xfrm>
        </p:spPr>
        <p:txBody>
          <a:bodyPr/>
          <a:lstStyle/>
          <a:p>
            <a:endParaRPr lang="en-AE"/>
          </a:p>
        </p:txBody>
      </p:sp>
      <p:sp>
        <p:nvSpPr>
          <p:cNvPr id="19" name="Text Placeholder 18">
            <a:extLst>
              <a:ext uri="{FF2B5EF4-FFF2-40B4-BE49-F238E27FC236}">
                <a16:creationId xmlns:a16="http://schemas.microsoft.com/office/drawing/2014/main" id="{8BB90E39-6C89-3B68-4CD6-6A4AE5BA11AD}"/>
              </a:ext>
            </a:extLst>
          </p:cNvPr>
          <p:cNvSpPr>
            <a:spLocks noGrp="1"/>
          </p:cNvSpPr>
          <p:nvPr>
            <p:ph type="body" sz="quarter" idx="22" hasCustomPrompt="1"/>
          </p:nvPr>
        </p:nvSpPr>
        <p:spPr>
          <a:xfrm>
            <a:off x="2428875"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21" name="Text Placeholder 18">
            <a:extLst>
              <a:ext uri="{FF2B5EF4-FFF2-40B4-BE49-F238E27FC236}">
                <a16:creationId xmlns:a16="http://schemas.microsoft.com/office/drawing/2014/main" id="{AC32B7B0-A907-3E07-EA44-70A132B84269}"/>
              </a:ext>
            </a:extLst>
          </p:cNvPr>
          <p:cNvSpPr>
            <a:spLocks noGrp="1"/>
          </p:cNvSpPr>
          <p:nvPr>
            <p:ph type="body" sz="quarter" idx="23" hasCustomPrompt="1"/>
          </p:nvPr>
        </p:nvSpPr>
        <p:spPr>
          <a:xfrm>
            <a:off x="2428875"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22" name="Text Placeholder 18">
            <a:extLst>
              <a:ext uri="{FF2B5EF4-FFF2-40B4-BE49-F238E27FC236}">
                <a16:creationId xmlns:a16="http://schemas.microsoft.com/office/drawing/2014/main" id="{BAD49F7A-7467-A16B-D719-3076798D8016}"/>
              </a:ext>
            </a:extLst>
          </p:cNvPr>
          <p:cNvSpPr>
            <a:spLocks noGrp="1"/>
          </p:cNvSpPr>
          <p:nvPr>
            <p:ph type="body" sz="quarter" idx="24" hasCustomPrompt="1"/>
          </p:nvPr>
        </p:nvSpPr>
        <p:spPr>
          <a:xfrm>
            <a:off x="3924300"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23" name="Text Placeholder 18">
            <a:extLst>
              <a:ext uri="{FF2B5EF4-FFF2-40B4-BE49-F238E27FC236}">
                <a16:creationId xmlns:a16="http://schemas.microsoft.com/office/drawing/2014/main" id="{6EF5485F-3B3D-8059-BAE1-606A30344262}"/>
              </a:ext>
            </a:extLst>
          </p:cNvPr>
          <p:cNvSpPr>
            <a:spLocks noGrp="1"/>
          </p:cNvSpPr>
          <p:nvPr>
            <p:ph type="body" sz="quarter" idx="25" hasCustomPrompt="1"/>
          </p:nvPr>
        </p:nvSpPr>
        <p:spPr>
          <a:xfrm>
            <a:off x="3924300"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24" name="Text Placeholder 18">
            <a:extLst>
              <a:ext uri="{FF2B5EF4-FFF2-40B4-BE49-F238E27FC236}">
                <a16:creationId xmlns:a16="http://schemas.microsoft.com/office/drawing/2014/main" id="{8C488AFD-1B12-1B56-C11B-F5451E6559AE}"/>
              </a:ext>
            </a:extLst>
          </p:cNvPr>
          <p:cNvSpPr>
            <a:spLocks noGrp="1"/>
          </p:cNvSpPr>
          <p:nvPr>
            <p:ph type="body" sz="quarter" idx="26" hasCustomPrompt="1"/>
          </p:nvPr>
        </p:nvSpPr>
        <p:spPr>
          <a:xfrm>
            <a:off x="5420597"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25" name="Text Placeholder 18">
            <a:extLst>
              <a:ext uri="{FF2B5EF4-FFF2-40B4-BE49-F238E27FC236}">
                <a16:creationId xmlns:a16="http://schemas.microsoft.com/office/drawing/2014/main" id="{53305001-469E-8940-77E8-E72350A2876D}"/>
              </a:ext>
            </a:extLst>
          </p:cNvPr>
          <p:cNvSpPr>
            <a:spLocks noGrp="1"/>
          </p:cNvSpPr>
          <p:nvPr>
            <p:ph type="body" sz="quarter" idx="27" hasCustomPrompt="1"/>
          </p:nvPr>
        </p:nvSpPr>
        <p:spPr>
          <a:xfrm>
            <a:off x="5420597"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26" name="Text Placeholder 18">
            <a:extLst>
              <a:ext uri="{FF2B5EF4-FFF2-40B4-BE49-F238E27FC236}">
                <a16:creationId xmlns:a16="http://schemas.microsoft.com/office/drawing/2014/main" id="{672157F5-5C91-8F0E-DBC2-901774F5C81C}"/>
              </a:ext>
            </a:extLst>
          </p:cNvPr>
          <p:cNvSpPr>
            <a:spLocks noGrp="1"/>
          </p:cNvSpPr>
          <p:nvPr>
            <p:ph type="body" sz="quarter" idx="28" hasCustomPrompt="1"/>
          </p:nvPr>
        </p:nvSpPr>
        <p:spPr>
          <a:xfrm>
            <a:off x="6915150"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27" name="Text Placeholder 18">
            <a:extLst>
              <a:ext uri="{FF2B5EF4-FFF2-40B4-BE49-F238E27FC236}">
                <a16:creationId xmlns:a16="http://schemas.microsoft.com/office/drawing/2014/main" id="{DE07126E-635E-15BD-7917-ABAD683EBC64}"/>
              </a:ext>
            </a:extLst>
          </p:cNvPr>
          <p:cNvSpPr>
            <a:spLocks noGrp="1"/>
          </p:cNvSpPr>
          <p:nvPr>
            <p:ph type="body" sz="quarter" idx="29" hasCustomPrompt="1"/>
          </p:nvPr>
        </p:nvSpPr>
        <p:spPr>
          <a:xfrm>
            <a:off x="6915150"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28" name="Text Placeholder 18">
            <a:extLst>
              <a:ext uri="{FF2B5EF4-FFF2-40B4-BE49-F238E27FC236}">
                <a16:creationId xmlns:a16="http://schemas.microsoft.com/office/drawing/2014/main" id="{3F3BEB3C-EDFE-9B54-95AC-CA16102E468F}"/>
              </a:ext>
            </a:extLst>
          </p:cNvPr>
          <p:cNvSpPr>
            <a:spLocks noGrp="1"/>
          </p:cNvSpPr>
          <p:nvPr>
            <p:ph type="body" sz="quarter" idx="30" hasCustomPrompt="1"/>
          </p:nvPr>
        </p:nvSpPr>
        <p:spPr>
          <a:xfrm>
            <a:off x="8410575"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29" name="Text Placeholder 18">
            <a:extLst>
              <a:ext uri="{FF2B5EF4-FFF2-40B4-BE49-F238E27FC236}">
                <a16:creationId xmlns:a16="http://schemas.microsoft.com/office/drawing/2014/main" id="{CD2D3BAF-71D5-332B-C8D3-AA4A8E468169}"/>
              </a:ext>
            </a:extLst>
          </p:cNvPr>
          <p:cNvSpPr>
            <a:spLocks noGrp="1"/>
          </p:cNvSpPr>
          <p:nvPr>
            <p:ph type="body" sz="quarter" idx="31" hasCustomPrompt="1"/>
          </p:nvPr>
        </p:nvSpPr>
        <p:spPr>
          <a:xfrm>
            <a:off x="8410575"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30" name="Text Placeholder 18">
            <a:extLst>
              <a:ext uri="{FF2B5EF4-FFF2-40B4-BE49-F238E27FC236}">
                <a16:creationId xmlns:a16="http://schemas.microsoft.com/office/drawing/2014/main" id="{D2FA22E9-3388-BFB5-2FD8-A78916B8F7F9}"/>
              </a:ext>
            </a:extLst>
          </p:cNvPr>
          <p:cNvSpPr>
            <a:spLocks noGrp="1"/>
          </p:cNvSpPr>
          <p:nvPr>
            <p:ph type="body" sz="quarter" idx="32" hasCustomPrompt="1"/>
          </p:nvPr>
        </p:nvSpPr>
        <p:spPr>
          <a:xfrm>
            <a:off x="9906000" y="2800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31" name="Text Placeholder 18">
            <a:extLst>
              <a:ext uri="{FF2B5EF4-FFF2-40B4-BE49-F238E27FC236}">
                <a16:creationId xmlns:a16="http://schemas.microsoft.com/office/drawing/2014/main" id="{7DDA6BC5-6058-37AE-CDCB-B8BB382D22E0}"/>
              </a:ext>
            </a:extLst>
          </p:cNvPr>
          <p:cNvSpPr>
            <a:spLocks noGrp="1"/>
          </p:cNvSpPr>
          <p:nvPr>
            <p:ph type="body" sz="quarter" idx="33" hasCustomPrompt="1"/>
          </p:nvPr>
        </p:nvSpPr>
        <p:spPr>
          <a:xfrm>
            <a:off x="9906000" y="3028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32" name="Text Placeholder 18">
            <a:extLst>
              <a:ext uri="{FF2B5EF4-FFF2-40B4-BE49-F238E27FC236}">
                <a16:creationId xmlns:a16="http://schemas.microsoft.com/office/drawing/2014/main" id="{B9AFFB26-4A79-3EFE-CDC3-AF37A85E5CE1}"/>
              </a:ext>
            </a:extLst>
          </p:cNvPr>
          <p:cNvSpPr>
            <a:spLocks noGrp="1"/>
          </p:cNvSpPr>
          <p:nvPr>
            <p:ph type="body" sz="quarter" idx="34" hasCustomPrompt="1"/>
          </p:nvPr>
        </p:nvSpPr>
        <p:spPr>
          <a:xfrm>
            <a:off x="2428875" y="469126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33" name="Text Placeholder 18">
            <a:extLst>
              <a:ext uri="{FF2B5EF4-FFF2-40B4-BE49-F238E27FC236}">
                <a16:creationId xmlns:a16="http://schemas.microsoft.com/office/drawing/2014/main" id="{615FEE0F-8D0A-4CEC-1CB7-898B9F1B8668}"/>
              </a:ext>
            </a:extLst>
          </p:cNvPr>
          <p:cNvSpPr>
            <a:spLocks noGrp="1"/>
          </p:cNvSpPr>
          <p:nvPr>
            <p:ph type="body" sz="quarter" idx="35" hasCustomPrompt="1"/>
          </p:nvPr>
        </p:nvSpPr>
        <p:spPr>
          <a:xfrm>
            <a:off x="2428875" y="491986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34" name="Text Placeholder 18">
            <a:extLst>
              <a:ext uri="{FF2B5EF4-FFF2-40B4-BE49-F238E27FC236}">
                <a16:creationId xmlns:a16="http://schemas.microsoft.com/office/drawing/2014/main" id="{B5995E21-27E7-6801-FDBF-2DE4D294F1DE}"/>
              </a:ext>
            </a:extLst>
          </p:cNvPr>
          <p:cNvSpPr>
            <a:spLocks noGrp="1"/>
          </p:cNvSpPr>
          <p:nvPr>
            <p:ph type="body" sz="quarter" idx="36" hasCustomPrompt="1"/>
          </p:nvPr>
        </p:nvSpPr>
        <p:spPr>
          <a:xfrm>
            <a:off x="3924300" y="469126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35" name="Text Placeholder 18">
            <a:extLst>
              <a:ext uri="{FF2B5EF4-FFF2-40B4-BE49-F238E27FC236}">
                <a16:creationId xmlns:a16="http://schemas.microsoft.com/office/drawing/2014/main" id="{29FD627A-1FB3-1BB8-6AE8-AAA69CE1EB52}"/>
              </a:ext>
            </a:extLst>
          </p:cNvPr>
          <p:cNvSpPr>
            <a:spLocks noGrp="1"/>
          </p:cNvSpPr>
          <p:nvPr>
            <p:ph type="body" sz="quarter" idx="37" hasCustomPrompt="1"/>
          </p:nvPr>
        </p:nvSpPr>
        <p:spPr>
          <a:xfrm>
            <a:off x="3924300" y="491986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36" name="Text Placeholder 18">
            <a:extLst>
              <a:ext uri="{FF2B5EF4-FFF2-40B4-BE49-F238E27FC236}">
                <a16:creationId xmlns:a16="http://schemas.microsoft.com/office/drawing/2014/main" id="{A6D2DE21-CAA6-D6C3-E13D-DAA6381B536F}"/>
              </a:ext>
            </a:extLst>
          </p:cNvPr>
          <p:cNvSpPr>
            <a:spLocks noGrp="1"/>
          </p:cNvSpPr>
          <p:nvPr>
            <p:ph type="body" sz="quarter" idx="38" hasCustomPrompt="1"/>
          </p:nvPr>
        </p:nvSpPr>
        <p:spPr>
          <a:xfrm>
            <a:off x="5419725" y="4710112"/>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37" name="Text Placeholder 18">
            <a:extLst>
              <a:ext uri="{FF2B5EF4-FFF2-40B4-BE49-F238E27FC236}">
                <a16:creationId xmlns:a16="http://schemas.microsoft.com/office/drawing/2014/main" id="{94D997A8-14D3-73C8-6332-D08F2ACB1B0D}"/>
              </a:ext>
            </a:extLst>
          </p:cNvPr>
          <p:cNvSpPr>
            <a:spLocks noGrp="1"/>
          </p:cNvSpPr>
          <p:nvPr>
            <p:ph type="body" sz="quarter" idx="39" hasCustomPrompt="1"/>
          </p:nvPr>
        </p:nvSpPr>
        <p:spPr>
          <a:xfrm>
            <a:off x="5419725" y="4938712"/>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40" name="Text Placeholder 18">
            <a:extLst>
              <a:ext uri="{FF2B5EF4-FFF2-40B4-BE49-F238E27FC236}">
                <a16:creationId xmlns:a16="http://schemas.microsoft.com/office/drawing/2014/main" id="{78392C25-58C3-5722-F7FB-B6917F5991F9}"/>
              </a:ext>
            </a:extLst>
          </p:cNvPr>
          <p:cNvSpPr>
            <a:spLocks noGrp="1"/>
          </p:cNvSpPr>
          <p:nvPr>
            <p:ph type="body" sz="quarter" idx="40" hasCustomPrompt="1"/>
          </p:nvPr>
        </p:nvSpPr>
        <p:spPr>
          <a:xfrm>
            <a:off x="6915150" y="4697924"/>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41" name="Text Placeholder 18">
            <a:extLst>
              <a:ext uri="{FF2B5EF4-FFF2-40B4-BE49-F238E27FC236}">
                <a16:creationId xmlns:a16="http://schemas.microsoft.com/office/drawing/2014/main" id="{0FA31491-45A8-8219-14D9-5ABAE71042FF}"/>
              </a:ext>
            </a:extLst>
          </p:cNvPr>
          <p:cNvSpPr>
            <a:spLocks noGrp="1"/>
          </p:cNvSpPr>
          <p:nvPr>
            <p:ph type="body" sz="quarter" idx="41" hasCustomPrompt="1"/>
          </p:nvPr>
        </p:nvSpPr>
        <p:spPr>
          <a:xfrm>
            <a:off x="6915150" y="4926524"/>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42" name="Text Placeholder 18">
            <a:extLst>
              <a:ext uri="{FF2B5EF4-FFF2-40B4-BE49-F238E27FC236}">
                <a16:creationId xmlns:a16="http://schemas.microsoft.com/office/drawing/2014/main" id="{EE6FA658-3866-F90A-148C-86B5F763631F}"/>
              </a:ext>
            </a:extLst>
          </p:cNvPr>
          <p:cNvSpPr>
            <a:spLocks noGrp="1"/>
          </p:cNvSpPr>
          <p:nvPr>
            <p:ph type="body" sz="quarter" idx="42" hasCustomPrompt="1"/>
          </p:nvPr>
        </p:nvSpPr>
        <p:spPr>
          <a:xfrm>
            <a:off x="8410575" y="470535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43" name="Text Placeholder 18">
            <a:extLst>
              <a:ext uri="{FF2B5EF4-FFF2-40B4-BE49-F238E27FC236}">
                <a16:creationId xmlns:a16="http://schemas.microsoft.com/office/drawing/2014/main" id="{EA799ED8-4834-B113-EC39-0A86081732BD}"/>
              </a:ext>
            </a:extLst>
          </p:cNvPr>
          <p:cNvSpPr>
            <a:spLocks noGrp="1"/>
          </p:cNvSpPr>
          <p:nvPr>
            <p:ph type="body" sz="quarter" idx="43" hasCustomPrompt="1"/>
          </p:nvPr>
        </p:nvSpPr>
        <p:spPr>
          <a:xfrm>
            <a:off x="8410575" y="493395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
        <p:nvSpPr>
          <p:cNvPr id="44" name="Text Placeholder 18">
            <a:extLst>
              <a:ext uri="{FF2B5EF4-FFF2-40B4-BE49-F238E27FC236}">
                <a16:creationId xmlns:a16="http://schemas.microsoft.com/office/drawing/2014/main" id="{6B2B0A75-C682-7E2B-7E62-5A9780E3920F}"/>
              </a:ext>
            </a:extLst>
          </p:cNvPr>
          <p:cNvSpPr>
            <a:spLocks noGrp="1"/>
          </p:cNvSpPr>
          <p:nvPr>
            <p:ph type="body" sz="quarter" idx="44" hasCustomPrompt="1"/>
          </p:nvPr>
        </p:nvSpPr>
        <p:spPr>
          <a:xfrm>
            <a:off x="9906000" y="4688580"/>
            <a:ext cx="1114425" cy="228600"/>
          </a:xfrm>
        </p:spPr>
        <p:txBody>
          <a:bodyPr anchor="ctr">
            <a:noAutofit/>
          </a:bodyPr>
          <a:lstStyle>
            <a:lvl1pPr marL="0" indent="0">
              <a:spcBef>
                <a:spcPts val="0"/>
              </a:spcBef>
              <a:buNone/>
              <a:defRPr sz="1200"/>
            </a:lvl1pPr>
          </a:lstStyle>
          <a:p>
            <a:pPr lvl="0"/>
            <a:r>
              <a:rPr lang="en-US"/>
              <a:t>Name</a:t>
            </a:r>
            <a:endParaRPr lang="en-AE"/>
          </a:p>
        </p:txBody>
      </p:sp>
      <p:sp>
        <p:nvSpPr>
          <p:cNvPr id="45" name="Text Placeholder 18">
            <a:extLst>
              <a:ext uri="{FF2B5EF4-FFF2-40B4-BE49-F238E27FC236}">
                <a16:creationId xmlns:a16="http://schemas.microsoft.com/office/drawing/2014/main" id="{B7B715EF-7624-5FAA-EF4B-97801BC6903B}"/>
              </a:ext>
            </a:extLst>
          </p:cNvPr>
          <p:cNvSpPr>
            <a:spLocks noGrp="1"/>
          </p:cNvSpPr>
          <p:nvPr>
            <p:ph type="body" sz="quarter" idx="45" hasCustomPrompt="1"/>
          </p:nvPr>
        </p:nvSpPr>
        <p:spPr>
          <a:xfrm>
            <a:off x="9906000" y="4917180"/>
            <a:ext cx="1114425" cy="497516"/>
          </a:xfrm>
        </p:spPr>
        <p:txBody>
          <a:bodyPr anchor="t">
            <a:noAutofit/>
          </a:bodyPr>
          <a:lstStyle>
            <a:lvl1pPr marL="0" indent="0">
              <a:spcBef>
                <a:spcPts val="0"/>
              </a:spcBef>
              <a:buNone/>
              <a:defRPr sz="1200">
                <a:solidFill>
                  <a:schemeClr val="bg1"/>
                </a:solidFill>
              </a:defRPr>
            </a:lvl1pPr>
          </a:lstStyle>
          <a:p>
            <a:pPr lvl="0"/>
            <a:r>
              <a:rPr lang="en-US"/>
              <a:t>Job Title</a:t>
            </a:r>
            <a:endParaRPr lang="en-AE"/>
          </a:p>
        </p:txBody>
      </p:sp>
    </p:spTree>
    <p:extLst>
      <p:ext uri="{BB962C8B-B14F-4D97-AF65-F5344CB8AC3E}">
        <p14:creationId xmlns:p14="http://schemas.microsoft.com/office/powerpoint/2010/main" val="3537311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o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0BFEF1-ABEE-4C0E-257F-31B91A04D5C5}"/>
              </a:ext>
            </a:extLst>
          </p:cNvPr>
          <p:cNvPicPr/>
          <p:nvPr userDrawn="1"/>
        </p:nvPicPr>
        <p:blipFill rotWithShape="1">
          <a:blip r:embed="rId2"/>
          <a:srcRect l="28575" t="30384" r="29375" b="27566"/>
          <a:stretch/>
        </p:blipFill>
        <p:spPr>
          <a:xfrm>
            <a:off x="0" y="0"/>
            <a:ext cx="12192000" cy="6858000"/>
          </a:xfrm>
          <a:prstGeom prst="rect">
            <a:avLst/>
          </a:prstGeom>
        </p:spPr>
      </p:pic>
      <p:pic>
        <p:nvPicPr>
          <p:cNvPr id="18" name="Picture 17" descr="A black and white pattern with white lines&#10;&#10;Description automatically generated">
            <a:extLst>
              <a:ext uri="{FF2B5EF4-FFF2-40B4-BE49-F238E27FC236}">
                <a16:creationId xmlns:a16="http://schemas.microsoft.com/office/drawing/2014/main" id="{BEF42EAD-C826-666F-7576-6D373172194E}"/>
              </a:ext>
            </a:extLst>
          </p:cNvPr>
          <p:cNvPicPr/>
          <p:nvPr userDrawn="1"/>
        </p:nvPicPr>
        <p:blipFill rotWithShape="1">
          <a:blip r:embed="rId3">
            <a:alphaModFix amt="20000"/>
            <a:extLst>
              <a:ext uri="{28A0092B-C50C-407E-A947-70E740481C1C}">
                <a14:useLocalDpi xmlns:a14="http://schemas.microsoft.com/office/drawing/2010/main" val="0"/>
              </a:ext>
            </a:extLst>
          </a:blip>
          <a:srcRect t="14032"/>
          <a:stretch/>
        </p:blipFill>
        <p:spPr>
          <a:xfrm>
            <a:off x="600075" y="890588"/>
            <a:ext cx="11411822" cy="5686425"/>
          </a:xfrm>
          <a:prstGeom prst="rect">
            <a:avLst/>
          </a:prstGeom>
        </p:spPr>
      </p:pic>
      <p:sp>
        <p:nvSpPr>
          <p:cNvPr id="2" name="Title 1">
            <a:extLst>
              <a:ext uri="{FF2B5EF4-FFF2-40B4-BE49-F238E27FC236}">
                <a16:creationId xmlns:a16="http://schemas.microsoft.com/office/drawing/2014/main" id="{CC3C136B-3DDD-35E8-C3D1-D8D1803FE792}"/>
              </a:ext>
            </a:extLst>
          </p:cNvPr>
          <p:cNvSpPr>
            <a:spLocks noGrp="1"/>
          </p:cNvSpPr>
          <p:nvPr>
            <p:ph type="title" hasCustomPrompt="1"/>
          </p:nvPr>
        </p:nvSpPr>
        <p:spPr>
          <a:xfrm>
            <a:off x="371475" y="440697"/>
            <a:ext cx="5391150" cy="654050"/>
          </a:xfrm>
        </p:spPr>
        <p:txBody>
          <a:bodyPr>
            <a:normAutofit/>
          </a:bodyPr>
          <a:lstStyle>
            <a:lvl1pPr>
              <a:defRPr sz="3200">
                <a:solidFill>
                  <a:schemeClr val="bg1"/>
                </a:solidFill>
              </a:defRPr>
            </a:lvl1pPr>
          </a:lstStyle>
          <a:p>
            <a:r>
              <a:rPr lang="en-US"/>
              <a:t>Name</a:t>
            </a:r>
            <a:endParaRPr lang="en-AE"/>
          </a:p>
        </p:txBody>
      </p:sp>
      <p:sp>
        <p:nvSpPr>
          <p:cNvPr id="38" name="TextBox 37">
            <a:extLst>
              <a:ext uri="{FF2B5EF4-FFF2-40B4-BE49-F238E27FC236}">
                <a16:creationId xmlns:a16="http://schemas.microsoft.com/office/drawing/2014/main" id="{7F09CF27-B410-E1CC-24A4-F2779A16D088}"/>
              </a:ext>
            </a:extLst>
          </p:cNvPr>
          <p:cNvSpPr txBox="1"/>
          <p:nvPr userDrawn="1"/>
        </p:nvSpPr>
        <p:spPr>
          <a:xfrm>
            <a:off x="371475" y="923889"/>
            <a:ext cx="1790700" cy="369332"/>
          </a:xfrm>
          <a:prstGeom prst="rect">
            <a:avLst/>
          </a:prstGeom>
          <a:noFill/>
        </p:spPr>
        <p:txBody>
          <a:bodyPr wrap="square" rtlCol="0">
            <a:spAutoFit/>
          </a:bodyPr>
          <a:lstStyle/>
          <a:p>
            <a:r>
              <a:rPr lang="en-US">
                <a:solidFill>
                  <a:schemeClr val="bg1"/>
                </a:solidFill>
                <a:latin typeface="Century Gothic" panose="020B0502020202020204" pitchFamily="34" charset="0"/>
              </a:rPr>
              <a:t>BIO</a:t>
            </a:r>
            <a:endParaRPr lang="en-AE">
              <a:solidFill>
                <a:schemeClr val="bg1"/>
              </a:solidFill>
              <a:latin typeface="Century Gothic" panose="020B0502020202020204" pitchFamily="34" charset="0"/>
            </a:endParaRPr>
          </a:p>
        </p:txBody>
      </p:sp>
      <p:sp>
        <p:nvSpPr>
          <p:cNvPr id="39" name="Picture Placeholder 5">
            <a:extLst>
              <a:ext uri="{FF2B5EF4-FFF2-40B4-BE49-F238E27FC236}">
                <a16:creationId xmlns:a16="http://schemas.microsoft.com/office/drawing/2014/main" id="{D8710627-88B8-3BC6-365F-112EE5DEA82D}"/>
              </a:ext>
            </a:extLst>
          </p:cNvPr>
          <p:cNvSpPr>
            <a:spLocks noGrp="1"/>
          </p:cNvSpPr>
          <p:nvPr>
            <p:ph type="pic" sz="quarter" idx="10"/>
          </p:nvPr>
        </p:nvSpPr>
        <p:spPr>
          <a:xfrm>
            <a:off x="478631" y="1857375"/>
            <a:ext cx="1950244" cy="1885950"/>
          </a:xfrm>
        </p:spPr>
        <p:txBody>
          <a:bodyPr/>
          <a:lstStyle/>
          <a:p>
            <a:endParaRPr lang="en-AE"/>
          </a:p>
        </p:txBody>
      </p:sp>
      <p:sp>
        <p:nvSpPr>
          <p:cNvPr id="48" name="TextBox 47">
            <a:extLst>
              <a:ext uri="{FF2B5EF4-FFF2-40B4-BE49-F238E27FC236}">
                <a16:creationId xmlns:a16="http://schemas.microsoft.com/office/drawing/2014/main" id="{DD375536-338F-4635-08AC-4BDD3CB8E6EC}"/>
              </a:ext>
            </a:extLst>
          </p:cNvPr>
          <p:cNvSpPr txBox="1"/>
          <p:nvPr userDrawn="1"/>
        </p:nvSpPr>
        <p:spPr>
          <a:xfrm>
            <a:off x="3819525" y="1800669"/>
            <a:ext cx="1790700" cy="338554"/>
          </a:xfrm>
          <a:prstGeom prst="rect">
            <a:avLst/>
          </a:prstGeom>
          <a:noFill/>
        </p:spPr>
        <p:txBody>
          <a:bodyPr wrap="square" rtlCol="0">
            <a:spAutoFit/>
          </a:bodyPr>
          <a:lstStyle/>
          <a:p>
            <a:r>
              <a:rPr lang="en-US" sz="1600">
                <a:solidFill>
                  <a:schemeClr val="tx1"/>
                </a:solidFill>
                <a:latin typeface="Century Gothic" panose="020B0502020202020204" pitchFamily="34" charset="0"/>
              </a:rPr>
              <a:t>About:</a:t>
            </a:r>
            <a:endParaRPr lang="en-AE" sz="1600">
              <a:solidFill>
                <a:schemeClr val="tx1"/>
              </a:solidFill>
              <a:latin typeface="Century Gothic" panose="020B0502020202020204" pitchFamily="34" charset="0"/>
            </a:endParaRPr>
          </a:p>
        </p:txBody>
      </p:sp>
      <p:sp>
        <p:nvSpPr>
          <p:cNvPr id="49" name="TextBox 48">
            <a:extLst>
              <a:ext uri="{FF2B5EF4-FFF2-40B4-BE49-F238E27FC236}">
                <a16:creationId xmlns:a16="http://schemas.microsoft.com/office/drawing/2014/main" id="{5D8D3EBD-9710-FA3A-5311-3BBFE3015844}"/>
              </a:ext>
            </a:extLst>
          </p:cNvPr>
          <p:cNvSpPr txBox="1"/>
          <p:nvPr userDrawn="1"/>
        </p:nvSpPr>
        <p:spPr>
          <a:xfrm>
            <a:off x="3819525" y="4188841"/>
            <a:ext cx="1790700" cy="338554"/>
          </a:xfrm>
          <a:prstGeom prst="rect">
            <a:avLst/>
          </a:prstGeom>
          <a:noFill/>
        </p:spPr>
        <p:txBody>
          <a:bodyPr wrap="square" rtlCol="0">
            <a:spAutoFit/>
          </a:bodyPr>
          <a:lstStyle/>
          <a:p>
            <a:r>
              <a:rPr lang="en-US" sz="1600">
                <a:solidFill>
                  <a:schemeClr val="tx1"/>
                </a:solidFill>
                <a:latin typeface="Century Gothic" panose="020B0502020202020204" pitchFamily="34" charset="0"/>
              </a:rPr>
              <a:t>Key projects:</a:t>
            </a:r>
            <a:endParaRPr lang="en-AE" sz="1600">
              <a:solidFill>
                <a:schemeClr val="tx1"/>
              </a:solidFill>
              <a:latin typeface="Century Gothic" panose="020B0502020202020204" pitchFamily="34" charset="0"/>
            </a:endParaRPr>
          </a:p>
        </p:txBody>
      </p:sp>
      <p:sp>
        <p:nvSpPr>
          <p:cNvPr id="51" name="Text Placeholder 50">
            <a:extLst>
              <a:ext uri="{FF2B5EF4-FFF2-40B4-BE49-F238E27FC236}">
                <a16:creationId xmlns:a16="http://schemas.microsoft.com/office/drawing/2014/main" id="{0EB9CDAE-D2CC-A666-E969-F245D720FC57}"/>
              </a:ext>
            </a:extLst>
          </p:cNvPr>
          <p:cNvSpPr>
            <a:spLocks noGrp="1"/>
          </p:cNvSpPr>
          <p:nvPr>
            <p:ph type="body" sz="quarter" idx="11" hasCustomPrompt="1"/>
          </p:nvPr>
        </p:nvSpPr>
        <p:spPr>
          <a:xfrm>
            <a:off x="3819525" y="2238375"/>
            <a:ext cx="7077075" cy="1670050"/>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About text</a:t>
            </a:r>
          </a:p>
        </p:txBody>
      </p:sp>
      <p:sp>
        <p:nvSpPr>
          <p:cNvPr id="52" name="Text Placeholder 50">
            <a:extLst>
              <a:ext uri="{FF2B5EF4-FFF2-40B4-BE49-F238E27FC236}">
                <a16:creationId xmlns:a16="http://schemas.microsoft.com/office/drawing/2014/main" id="{F7F6A584-840D-1856-D89D-3FFF32D6DE47}"/>
              </a:ext>
            </a:extLst>
          </p:cNvPr>
          <p:cNvSpPr>
            <a:spLocks noGrp="1"/>
          </p:cNvSpPr>
          <p:nvPr>
            <p:ph type="body" sz="quarter" idx="12" hasCustomPrompt="1"/>
          </p:nvPr>
        </p:nvSpPr>
        <p:spPr>
          <a:xfrm>
            <a:off x="3819525" y="4582958"/>
            <a:ext cx="3876675" cy="1670050"/>
          </a:xfrm>
        </p:spPr>
        <p:txBody>
          <a:bodyPr>
            <a:normAutofit/>
          </a:bodyPr>
          <a:lstStyle>
            <a:lvl1pPr marL="285750" indent="-285750">
              <a:buFont typeface="Century Gothic" panose="020B0502020202020204" pitchFamily="34" charset="0"/>
              <a:buChar char="−"/>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Key projects</a:t>
            </a:r>
          </a:p>
        </p:txBody>
      </p:sp>
      <p:sp>
        <p:nvSpPr>
          <p:cNvPr id="53" name="Text Placeholder 50">
            <a:extLst>
              <a:ext uri="{FF2B5EF4-FFF2-40B4-BE49-F238E27FC236}">
                <a16:creationId xmlns:a16="http://schemas.microsoft.com/office/drawing/2014/main" id="{0DFFA60F-5BD4-93D4-FB31-F298DCA4CD5E}"/>
              </a:ext>
            </a:extLst>
          </p:cNvPr>
          <p:cNvSpPr>
            <a:spLocks noGrp="1"/>
          </p:cNvSpPr>
          <p:nvPr>
            <p:ph type="body" sz="quarter" idx="13" hasCustomPrompt="1"/>
          </p:nvPr>
        </p:nvSpPr>
        <p:spPr>
          <a:xfrm>
            <a:off x="7817644" y="4582958"/>
            <a:ext cx="3876675" cy="1670050"/>
          </a:xfrm>
        </p:spPr>
        <p:txBody>
          <a:bodyPr>
            <a:normAutofit/>
          </a:bodyPr>
          <a:lstStyle>
            <a:lvl1pPr marL="285750" indent="-285750">
              <a:buFont typeface="Century Gothic" panose="020B0502020202020204" pitchFamily="34" charset="0"/>
              <a:buChar char="−"/>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Key projects</a:t>
            </a:r>
          </a:p>
        </p:txBody>
      </p:sp>
      <p:sp>
        <p:nvSpPr>
          <p:cNvPr id="55" name="Text Placeholder 54">
            <a:extLst>
              <a:ext uri="{FF2B5EF4-FFF2-40B4-BE49-F238E27FC236}">
                <a16:creationId xmlns:a16="http://schemas.microsoft.com/office/drawing/2014/main" id="{22AA8E84-7850-A54D-760B-4FB015B55020}"/>
              </a:ext>
            </a:extLst>
          </p:cNvPr>
          <p:cNvSpPr>
            <a:spLocks noGrp="1"/>
          </p:cNvSpPr>
          <p:nvPr>
            <p:ph type="body" sz="quarter" idx="14" hasCustomPrompt="1"/>
          </p:nvPr>
        </p:nvSpPr>
        <p:spPr>
          <a:xfrm>
            <a:off x="371475" y="3743325"/>
            <a:ext cx="2057400" cy="369888"/>
          </a:xfrm>
        </p:spPr>
        <p:txBody>
          <a:bodyPr/>
          <a:lstStyle>
            <a:lvl1pPr marL="0" indent="0">
              <a:buNone/>
              <a:defRPr/>
            </a:lvl1pPr>
          </a:lstStyle>
          <a:p>
            <a:r>
              <a:rPr lang="en-US" sz="1600">
                <a:solidFill>
                  <a:schemeClr val="tx1"/>
                </a:solidFill>
              </a:rPr>
              <a:t>Job title</a:t>
            </a:r>
            <a:endParaRPr lang="en-AE" sz="1600">
              <a:solidFill>
                <a:schemeClr val="tx1"/>
              </a:solidFill>
            </a:endParaRPr>
          </a:p>
        </p:txBody>
      </p:sp>
    </p:spTree>
    <p:extLst>
      <p:ext uri="{BB962C8B-B14F-4D97-AF65-F5344CB8AC3E}">
        <p14:creationId xmlns:p14="http://schemas.microsoft.com/office/powerpoint/2010/main" val="2976848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Full Page">
    <p:bg>
      <p:bgPr>
        <a:solidFill>
          <a:schemeClr val="tx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C916CE2-8AAE-F076-45F6-D179308FB65F}"/>
              </a:ext>
            </a:extLst>
          </p:cNvPr>
          <p:cNvSpPr>
            <a:spLocks noGrp="1"/>
          </p:cNvSpPr>
          <p:nvPr>
            <p:ph type="pic" sz="quarter" idx="10"/>
          </p:nvPr>
        </p:nvSpPr>
        <p:spPr>
          <a:xfrm>
            <a:off x="812801" y="203200"/>
            <a:ext cx="11146970" cy="6444343"/>
          </a:xfrm>
          <a:custGeom>
            <a:avLst/>
            <a:gdLst>
              <a:gd name="connsiteX0" fmla="*/ 0 w 11146970"/>
              <a:gd name="connsiteY0" fmla="*/ 0 h 6444343"/>
              <a:gd name="connsiteX1" fmla="*/ 11146970 w 11146970"/>
              <a:gd name="connsiteY1" fmla="*/ 0 h 6444343"/>
              <a:gd name="connsiteX2" fmla="*/ 11146970 w 11146970"/>
              <a:gd name="connsiteY2" fmla="*/ 3708686 h 6444343"/>
              <a:gd name="connsiteX3" fmla="*/ 10090232 w 11146970"/>
              <a:gd name="connsiteY3" fmla="*/ 6444343 h 6444343"/>
              <a:gd name="connsiteX4" fmla="*/ 3584926 w 11146970"/>
              <a:gd name="connsiteY4" fmla="*/ 6444343 h 6444343"/>
              <a:gd name="connsiteX5" fmla="*/ 2873373 w 11146970"/>
              <a:gd name="connsiteY5" fmla="*/ 4615543 h 6444343"/>
              <a:gd name="connsiteX6" fmla="*/ 2863849 w 11146970"/>
              <a:gd name="connsiteY6" fmla="*/ 4618949 h 6444343"/>
              <a:gd name="connsiteX7" fmla="*/ 2863849 w 11146970"/>
              <a:gd name="connsiteY7" fmla="*/ 4615543 h 6444343"/>
              <a:gd name="connsiteX8" fmla="*/ 0 w 11146970"/>
              <a:gd name="connsiteY8" fmla="*/ 4615543 h 644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6970" h="6444343">
                <a:moveTo>
                  <a:pt x="0" y="0"/>
                </a:moveTo>
                <a:lnTo>
                  <a:pt x="11146970" y="0"/>
                </a:lnTo>
                <a:lnTo>
                  <a:pt x="11146970" y="3708686"/>
                </a:lnTo>
                <a:lnTo>
                  <a:pt x="10090232" y="6444343"/>
                </a:lnTo>
                <a:lnTo>
                  <a:pt x="3584926" y="6444343"/>
                </a:lnTo>
                <a:lnTo>
                  <a:pt x="2873373" y="4615543"/>
                </a:lnTo>
                <a:lnTo>
                  <a:pt x="2863849" y="4618949"/>
                </a:lnTo>
                <a:lnTo>
                  <a:pt x="2863849" y="4615543"/>
                </a:lnTo>
                <a:lnTo>
                  <a:pt x="0" y="4615543"/>
                </a:lnTo>
                <a:close/>
              </a:path>
            </a:pathLst>
          </a:custGeom>
        </p:spPr>
        <p:txBody>
          <a:bodyPr wrap="square">
            <a:noAutofit/>
          </a:bodyPr>
          <a:lstStyle/>
          <a:p>
            <a:endParaRPr lang="en-AE"/>
          </a:p>
        </p:txBody>
      </p:sp>
      <p:pic>
        <p:nvPicPr>
          <p:cNvPr id="17" name="Picture 16" descr="A logo with a circle in the middle&#10;&#10;Description automatically generated">
            <a:extLst>
              <a:ext uri="{FF2B5EF4-FFF2-40B4-BE49-F238E27FC236}">
                <a16:creationId xmlns:a16="http://schemas.microsoft.com/office/drawing/2014/main" id="{1D5364EF-BACA-72AB-35FC-0C2109A91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sp>
        <p:nvSpPr>
          <p:cNvPr id="19" name="Text Placeholder 18">
            <a:extLst>
              <a:ext uri="{FF2B5EF4-FFF2-40B4-BE49-F238E27FC236}">
                <a16:creationId xmlns:a16="http://schemas.microsoft.com/office/drawing/2014/main" id="{4EF93475-F1F4-E272-FA67-11B0E6D932BE}"/>
              </a:ext>
            </a:extLst>
          </p:cNvPr>
          <p:cNvSpPr>
            <a:spLocks noGrp="1"/>
          </p:cNvSpPr>
          <p:nvPr>
            <p:ph type="body" sz="quarter" idx="11" hasCustomPrompt="1"/>
          </p:nvPr>
        </p:nvSpPr>
        <p:spPr>
          <a:xfrm>
            <a:off x="1047744" y="6105525"/>
            <a:ext cx="3143250" cy="180068"/>
          </a:xfrm>
        </p:spPr>
        <p:txBody>
          <a:bodyPr anchor="ctr">
            <a:norm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Event:</a:t>
            </a:r>
            <a:endParaRPr lang="en-AE"/>
          </a:p>
        </p:txBody>
      </p:sp>
      <p:sp>
        <p:nvSpPr>
          <p:cNvPr id="20" name="Text Placeholder 18">
            <a:extLst>
              <a:ext uri="{FF2B5EF4-FFF2-40B4-BE49-F238E27FC236}">
                <a16:creationId xmlns:a16="http://schemas.microsoft.com/office/drawing/2014/main" id="{53CEF717-8357-0D59-D50C-ACFA4F8798D1}"/>
              </a:ext>
            </a:extLst>
          </p:cNvPr>
          <p:cNvSpPr>
            <a:spLocks noGrp="1"/>
          </p:cNvSpPr>
          <p:nvPr>
            <p:ph type="body" sz="quarter" idx="12" hasCustomPrompt="1"/>
          </p:nvPr>
        </p:nvSpPr>
        <p:spPr>
          <a:xfrm>
            <a:off x="1047744" y="6286500"/>
            <a:ext cx="3143250" cy="180068"/>
          </a:xfrm>
        </p:spPr>
        <p:txBody>
          <a:bodyPr anchor="ctr">
            <a:norm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Client:</a:t>
            </a:r>
            <a:endParaRPr lang="en-AE"/>
          </a:p>
        </p:txBody>
      </p:sp>
      <p:sp>
        <p:nvSpPr>
          <p:cNvPr id="21" name="Text Placeholder 18">
            <a:extLst>
              <a:ext uri="{FF2B5EF4-FFF2-40B4-BE49-F238E27FC236}">
                <a16:creationId xmlns:a16="http://schemas.microsoft.com/office/drawing/2014/main" id="{CF17C79C-C122-CA97-FC62-C3989BF225FF}"/>
              </a:ext>
            </a:extLst>
          </p:cNvPr>
          <p:cNvSpPr>
            <a:spLocks noGrp="1"/>
          </p:cNvSpPr>
          <p:nvPr>
            <p:ph type="body" sz="quarter" idx="13" hasCustomPrompt="1"/>
          </p:nvPr>
        </p:nvSpPr>
        <p:spPr>
          <a:xfrm>
            <a:off x="1047744" y="6467475"/>
            <a:ext cx="3143250" cy="180068"/>
          </a:xfrm>
        </p:spPr>
        <p:txBody>
          <a:bodyPr anchor="ctr">
            <a:no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Country:</a:t>
            </a:r>
            <a:endParaRPr lang="en-AE"/>
          </a:p>
        </p:txBody>
      </p:sp>
    </p:spTree>
    <p:extLst>
      <p:ext uri="{BB962C8B-B14F-4D97-AF65-F5344CB8AC3E}">
        <p14:creationId xmlns:p14="http://schemas.microsoft.com/office/powerpoint/2010/main" val="2564562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With Stats">
    <p:bg>
      <p:bgPr>
        <a:solidFill>
          <a:schemeClr val="tx1"/>
        </a:solidFill>
        <a:effectLst/>
      </p:bgPr>
    </p:bg>
    <p:spTree>
      <p:nvGrpSpPr>
        <p:cNvPr id="1" name=""/>
        <p:cNvGrpSpPr/>
        <p:nvPr/>
      </p:nvGrpSpPr>
      <p:grpSpPr>
        <a:xfrm>
          <a:off x="0" y="0"/>
          <a:ext cx="0" cy="0"/>
          <a:chOff x="0" y="0"/>
          <a:chExt cx="0" cy="0"/>
        </a:xfrm>
      </p:grpSpPr>
      <p:pic>
        <p:nvPicPr>
          <p:cNvPr id="10" name="Picture 9" descr="A logo with a circle in the middle&#10;&#10;Description automatically generated">
            <a:extLst>
              <a:ext uri="{FF2B5EF4-FFF2-40B4-BE49-F238E27FC236}">
                <a16:creationId xmlns:a16="http://schemas.microsoft.com/office/drawing/2014/main" id="{A8A2E53C-91AD-438E-712F-573464F482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sp>
        <p:nvSpPr>
          <p:cNvPr id="11" name="Text Placeholder 18">
            <a:extLst>
              <a:ext uri="{FF2B5EF4-FFF2-40B4-BE49-F238E27FC236}">
                <a16:creationId xmlns:a16="http://schemas.microsoft.com/office/drawing/2014/main" id="{5BAF6D07-C029-124A-E3F3-8569460D9B48}"/>
              </a:ext>
            </a:extLst>
          </p:cNvPr>
          <p:cNvSpPr>
            <a:spLocks noGrp="1"/>
          </p:cNvSpPr>
          <p:nvPr>
            <p:ph type="body" sz="quarter" idx="11" hasCustomPrompt="1"/>
          </p:nvPr>
        </p:nvSpPr>
        <p:spPr>
          <a:xfrm>
            <a:off x="1047744" y="6105525"/>
            <a:ext cx="3143250" cy="180068"/>
          </a:xfrm>
        </p:spPr>
        <p:txBody>
          <a:bodyPr anchor="ctr">
            <a:norm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Event:</a:t>
            </a:r>
            <a:endParaRPr lang="en-AE"/>
          </a:p>
        </p:txBody>
      </p:sp>
      <p:sp>
        <p:nvSpPr>
          <p:cNvPr id="12" name="Text Placeholder 18">
            <a:extLst>
              <a:ext uri="{FF2B5EF4-FFF2-40B4-BE49-F238E27FC236}">
                <a16:creationId xmlns:a16="http://schemas.microsoft.com/office/drawing/2014/main" id="{92E7F580-E2DC-D569-79EF-43B8B20B03C1}"/>
              </a:ext>
            </a:extLst>
          </p:cNvPr>
          <p:cNvSpPr>
            <a:spLocks noGrp="1"/>
          </p:cNvSpPr>
          <p:nvPr>
            <p:ph type="body" sz="quarter" idx="12" hasCustomPrompt="1"/>
          </p:nvPr>
        </p:nvSpPr>
        <p:spPr>
          <a:xfrm>
            <a:off x="1047744" y="6286500"/>
            <a:ext cx="3143250" cy="180068"/>
          </a:xfrm>
        </p:spPr>
        <p:txBody>
          <a:bodyPr anchor="ctr">
            <a:norm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Client:</a:t>
            </a:r>
            <a:endParaRPr lang="en-AE"/>
          </a:p>
        </p:txBody>
      </p:sp>
      <p:sp>
        <p:nvSpPr>
          <p:cNvPr id="13" name="Text Placeholder 18">
            <a:extLst>
              <a:ext uri="{FF2B5EF4-FFF2-40B4-BE49-F238E27FC236}">
                <a16:creationId xmlns:a16="http://schemas.microsoft.com/office/drawing/2014/main" id="{82033957-B4F9-ECE4-3036-749D700437A7}"/>
              </a:ext>
            </a:extLst>
          </p:cNvPr>
          <p:cNvSpPr>
            <a:spLocks noGrp="1"/>
          </p:cNvSpPr>
          <p:nvPr>
            <p:ph type="body" sz="quarter" idx="13" hasCustomPrompt="1"/>
          </p:nvPr>
        </p:nvSpPr>
        <p:spPr>
          <a:xfrm>
            <a:off x="1047744" y="6467475"/>
            <a:ext cx="3143250" cy="180068"/>
          </a:xfrm>
        </p:spPr>
        <p:txBody>
          <a:bodyPr anchor="ctr">
            <a:noAutofit/>
          </a:bodyPr>
          <a:lstStyle>
            <a:lvl1pPr marL="0" indent="0">
              <a:buNone/>
              <a:defRPr sz="1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Country:</a:t>
            </a:r>
            <a:endParaRPr lang="en-AE"/>
          </a:p>
        </p:txBody>
      </p:sp>
      <p:sp>
        <p:nvSpPr>
          <p:cNvPr id="20" name="Picture Placeholder 19">
            <a:extLst>
              <a:ext uri="{FF2B5EF4-FFF2-40B4-BE49-F238E27FC236}">
                <a16:creationId xmlns:a16="http://schemas.microsoft.com/office/drawing/2014/main" id="{2751976F-924B-F3B0-6D9C-5ADE7B26EDE9}"/>
              </a:ext>
            </a:extLst>
          </p:cNvPr>
          <p:cNvSpPr>
            <a:spLocks noGrp="1"/>
          </p:cNvSpPr>
          <p:nvPr>
            <p:ph type="pic" sz="quarter" idx="14"/>
          </p:nvPr>
        </p:nvSpPr>
        <p:spPr>
          <a:xfrm>
            <a:off x="5524500" y="211138"/>
            <a:ext cx="6435725" cy="6434137"/>
          </a:xfrm>
          <a:custGeom>
            <a:avLst/>
            <a:gdLst>
              <a:gd name="connsiteX0" fmla="*/ 1133189 w 6435725"/>
              <a:gd name="connsiteY0" fmla="*/ 0 h 6434137"/>
              <a:gd name="connsiteX1" fmla="*/ 6435725 w 6435725"/>
              <a:gd name="connsiteY1" fmla="*/ 0 h 6434137"/>
              <a:gd name="connsiteX2" fmla="*/ 6435725 w 6435725"/>
              <a:gd name="connsiteY2" fmla="*/ 5515572 h 6434137"/>
              <a:gd name="connsiteX3" fmla="*/ 6055754 w 6435725"/>
              <a:gd name="connsiteY3" fmla="*/ 6434137 h 6434137"/>
              <a:gd name="connsiteX4" fmla="*/ 0 w 6435725"/>
              <a:gd name="connsiteY4" fmla="*/ 6434137 h 6434137"/>
              <a:gd name="connsiteX5" fmla="*/ 0 w 6435725"/>
              <a:gd name="connsiteY5" fmla="*/ 2721461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5725" h="6434137">
                <a:moveTo>
                  <a:pt x="1133189" y="0"/>
                </a:moveTo>
                <a:lnTo>
                  <a:pt x="6435725" y="0"/>
                </a:lnTo>
                <a:lnTo>
                  <a:pt x="6435725" y="5515572"/>
                </a:lnTo>
                <a:lnTo>
                  <a:pt x="6055754" y="6434137"/>
                </a:lnTo>
                <a:lnTo>
                  <a:pt x="0" y="6434137"/>
                </a:lnTo>
                <a:lnTo>
                  <a:pt x="0" y="2721461"/>
                </a:lnTo>
                <a:close/>
              </a:path>
            </a:pathLst>
          </a:custGeom>
        </p:spPr>
        <p:txBody>
          <a:bodyPr wrap="square">
            <a:noAutofit/>
          </a:bodyPr>
          <a:lstStyle/>
          <a:p>
            <a:endParaRPr lang="en-AE"/>
          </a:p>
        </p:txBody>
      </p:sp>
      <p:sp>
        <p:nvSpPr>
          <p:cNvPr id="21" name="Title 1">
            <a:extLst>
              <a:ext uri="{FF2B5EF4-FFF2-40B4-BE49-F238E27FC236}">
                <a16:creationId xmlns:a16="http://schemas.microsoft.com/office/drawing/2014/main" id="{73161FA7-BDB0-D428-C802-C783D88B109A}"/>
              </a:ext>
            </a:extLst>
          </p:cNvPr>
          <p:cNvSpPr>
            <a:spLocks noGrp="1"/>
          </p:cNvSpPr>
          <p:nvPr>
            <p:ph type="title" hasCustomPrompt="1"/>
          </p:nvPr>
        </p:nvSpPr>
        <p:spPr>
          <a:xfrm>
            <a:off x="453484" y="365125"/>
            <a:ext cx="4661210" cy="1325563"/>
          </a:xfrm>
          <a:prstGeom prst="rect">
            <a:avLst/>
          </a:prstGeom>
        </p:spPr>
        <p:txBody>
          <a:bodyPr anchor="t"/>
          <a:lstStyle>
            <a:lvl1pPr>
              <a:defRPr sz="4200">
                <a:solidFill>
                  <a:schemeClr val="bg1"/>
                </a:solidFill>
                <a:latin typeface="Century Gothic" panose="020B0502020202020204" pitchFamily="34" charset="0"/>
              </a:defRPr>
            </a:lvl1pPr>
          </a:lstStyle>
          <a:p>
            <a:r>
              <a:rPr lang="en-GB"/>
              <a:t>Event Name</a:t>
            </a:r>
            <a:endParaRPr lang="en-US"/>
          </a:p>
        </p:txBody>
      </p:sp>
      <p:sp>
        <p:nvSpPr>
          <p:cNvPr id="31" name="Text Placeholder 30">
            <a:extLst>
              <a:ext uri="{FF2B5EF4-FFF2-40B4-BE49-F238E27FC236}">
                <a16:creationId xmlns:a16="http://schemas.microsoft.com/office/drawing/2014/main" id="{CF625FE5-5399-05C7-AB01-E01FC1C4B70E}"/>
              </a:ext>
            </a:extLst>
          </p:cNvPr>
          <p:cNvSpPr>
            <a:spLocks noGrp="1"/>
          </p:cNvSpPr>
          <p:nvPr>
            <p:ph type="body" sz="quarter" idx="15" hasCustomPrompt="1"/>
          </p:nvPr>
        </p:nvSpPr>
        <p:spPr>
          <a:xfrm>
            <a:off x="1767928" y="1949944"/>
            <a:ext cx="2581275" cy="547687"/>
          </a:xfrm>
        </p:spPr>
        <p:txBody>
          <a:bodyPr>
            <a:normAutofit/>
          </a:bodyPr>
          <a:lstStyle>
            <a:lvl1pPr marL="0" indent="0">
              <a:buNone/>
              <a:defRPr sz="4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Stat 1</a:t>
            </a:r>
            <a:endParaRPr lang="en-AE"/>
          </a:p>
        </p:txBody>
      </p:sp>
      <p:sp>
        <p:nvSpPr>
          <p:cNvPr id="34" name="Text Placeholder 33">
            <a:extLst>
              <a:ext uri="{FF2B5EF4-FFF2-40B4-BE49-F238E27FC236}">
                <a16:creationId xmlns:a16="http://schemas.microsoft.com/office/drawing/2014/main" id="{C58715B1-2B16-0BB5-A70E-B88BFF26B6DD}"/>
              </a:ext>
            </a:extLst>
          </p:cNvPr>
          <p:cNvSpPr>
            <a:spLocks noGrp="1"/>
          </p:cNvSpPr>
          <p:nvPr>
            <p:ph type="body" sz="quarter" idx="16" hasCustomPrompt="1"/>
          </p:nvPr>
        </p:nvSpPr>
        <p:spPr>
          <a:xfrm>
            <a:off x="1767928" y="2497434"/>
            <a:ext cx="2581275" cy="314325"/>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Sub-text</a:t>
            </a:r>
            <a:endParaRPr lang="en-AE"/>
          </a:p>
        </p:txBody>
      </p:sp>
      <p:sp>
        <p:nvSpPr>
          <p:cNvPr id="35" name="Text Placeholder 30">
            <a:extLst>
              <a:ext uri="{FF2B5EF4-FFF2-40B4-BE49-F238E27FC236}">
                <a16:creationId xmlns:a16="http://schemas.microsoft.com/office/drawing/2014/main" id="{FD465A19-34E2-B737-0195-787856178584}"/>
              </a:ext>
            </a:extLst>
          </p:cNvPr>
          <p:cNvSpPr>
            <a:spLocks noGrp="1"/>
          </p:cNvSpPr>
          <p:nvPr>
            <p:ph type="body" sz="quarter" idx="17" hasCustomPrompt="1"/>
          </p:nvPr>
        </p:nvSpPr>
        <p:spPr>
          <a:xfrm>
            <a:off x="1767928" y="3069186"/>
            <a:ext cx="2581275" cy="547687"/>
          </a:xfrm>
        </p:spPr>
        <p:txBody>
          <a:bodyPr>
            <a:normAutofit/>
          </a:bodyPr>
          <a:lstStyle>
            <a:lvl1pPr marL="0" indent="0">
              <a:buNone/>
              <a:defRPr sz="4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Stat 2</a:t>
            </a:r>
            <a:endParaRPr lang="en-AE"/>
          </a:p>
        </p:txBody>
      </p:sp>
      <p:sp>
        <p:nvSpPr>
          <p:cNvPr id="36" name="Text Placeholder 33">
            <a:extLst>
              <a:ext uri="{FF2B5EF4-FFF2-40B4-BE49-F238E27FC236}">
                <a16:creationId xmlns:a16="http://schemas.microsoft.com/office/drawing/2014/main" id="{33919A4F-75CA-E657-8B10-0D63886B5569}"/>
              </a:ext>
            </a:extLst>
          </p:cNvPr>
          <p:cNvSpPr>
            <a:spLocks noGrp="1"/>
          </p:cNvSpPr>
          <p:nvPr>
            <p:ph type="body" sz="quarter" idx="18" hasCustomPrompt="1"/>
          </p:nvPr>
        </p:nvSpPr>
        <p:spPr>
          <a:xfrm>
            <a:off x="1767928" y="3616676"/>
            <a:ext cx="2581275" cy="314325"/>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Sub-text</a:t>
            </a:r>
            <a:endParaRPr lang="en-AE"/>
          </a:p>
        </p:txBody>
      </p:sp>
      <p:sp>
        <p:nvSpPr>
          <p:cNvPr id="37" name="Text Placeholder 30">
            <a:extLst>
              <a:ext uri="{FF2B5EF4-FFF2-40B4-BE49-F238E27FC236}">
                <a16:creationId xmlns:a16="http://schemas.microsoft.com/office/drawing/2014/main" id="{43122B02-C340-0D01-3AE0-59C15D3C71E7}"/>
              </a:ext>
            </a:extLst>
          </p:cNvPr>
          <p:cNvSpPr>
            <a:spLocks noGrp="1"/>
          </p:cNvSpPr>
          <p:nvPr>
            <p:ph type="body" sz="quarter" idx="19" hasCustomPrompt="1"/>
          </p:nvPr>
        </p:nvSpPr>
        <p:spPr>
          <a:xfrm>
            <a:off x="1767928" y="4180358"/>
            <a:ext cx="2581275" cy="547687"/>
          </a:xfrm>
        </p:spPr>
        <p:txBody>
          <a:bodyPr>
            <a:normAutofit/>
          </a:bodyPr>
          <a:lstStyle>
            <a:lvl1pPr marL="0" indent="0">
              <a:buNone/>
              <a:defRPr sz="4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Stat 3</a:t>
            </a:r>
            <a:endParaRPr lang="en-AE"/>
          </a:p>
        </p:txBody>
      </p:sp>
      <p:sp>
        <p:nvSpPr>
          <p:cNvPr id="38" name="Text Placeholder 33">
            <a:extLst>
              <a:ext uri="{FF2B5EF4-FFF2-40B4-BE49-F238E27FC236}">
                <a16:creationId xmlns:a16="http://schemas.microsoft.com/office/drawing/2014/main" id="{FB6E396A-9C70-67E4-C2CD-7A8D46BB4EB5}"/>
              </a:ext>
            </a:extLst>
          </p:cNvPr>
          <p:cNvSpPr>
            <a:spLocks noGrp="1"/>
          </p:cNvSpPr>
          <p:nvPr>
            <p:ph type="body" sz="quarter" idx="20" hasCustomPrompt="1"/>
          </p:nvPr>
        </p:nvSpPr>
        <p:spPr>
          <a:xfrm>
            <a:off x="1767928" y="4727848"/>
            <a:ext cx="2581275" cy="314325"/>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Sub-text</a:t>
            </a:r>
            <a:endParaRPr lang="en-AE"/>
          </a:p>
        </p:txBody>
      </p:sp>
    </p:spTree>
    <p:extLst>
      <p:ext uri="{BB962C8B-B14F-4D97-AF65-F5344CB8AC3E}">
        <p14:creationId xmlns:p14="http://schemas.microsoft.com/office/powerpoint/2010/main" val="1093381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3D4D3C6-0984-0487-2C72-71E53BFC8CA3}"/>
              </a:ext>
            </a:extLst>
          </p:cNvPr>
          <p:cNvSpPr>
            <a:spLocks noGrp="1"/>
          </p:cNvSpPr>
          <p:nvPr>
            <p:ph type="pic" sz="quarter" idx="10"/>
          </p:nvPr>
        </p:nvSpPr>
        <p:spPr>
          <a:xfrm>
            <a:off x="0" y="0"/>
            <a:ext cx="12192000" cy="6858000"/>
          </a:xfrm>
        </p:spPr>
        <p:txBody>
          <a:bodyPr/>
          <a:lstStyle/>
          <a:p>
            <a:endParaRPr lang="en-AE"/>
          </a:p>
        </p:txBody>
      </p:sp>
      <p:sp>
        <p:nvSpPr>
          <p:cNvPr id="12" name="Text Placeholder 18">
            <a:extLst>
              <a:ext uri="{FF2B5EF4-FFF2-40B4-BE49-F238E27FC236}">
                <a16:creationId xmlns:a16="http://schemas.microsoft.com/office/drawing/2014/main" id="{C7D2A057-CEB5-C175-D808-3469F28A9681}"/>
              </a:ext>
            </a:extLst>
          </p:cNvPr>
          <p:cNvSpPr>
            <a:spLocks noGrp="1"/>
          </p:cNvSpPr>
          <p:nvPr>
            <p:ph type="body" sz="quarter" idx="11" hasCustomPrompt="1"/>
          </p:nvPr>
        </p:nvSpPr>
        <p:spPr>
          <a:xfrm>
            <a:off x="342894" y="390525"/>
            <a:ext cx="3143250" cy="180068"/>
          </a:xfrm>
        </p:spPr>
        <p:txBody>
          <a:bodyPr anchor="ctr">
            <a:normAutofit/>
          </a:bodyPr>
          <a:lstStyle>
            <a:lvl1pPr marL="0" indent="0">
              <a:buNone/>
              <a:defRPr sz="12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Event:</a:t>
            </a:r>
            <a:endParaRPr lang="en-AE"/>
          </a:p>
        </p:txBody>
      </p:sp>
      <p:sp>
        <p:nvSpPr>
          <p:cNvPr id="13" name="Text Placeholder 18">
            <a:extLst>
              <a:ext uri="{FF2B5EF4-FFF2-40B4-BE49-F238E27FC236}">
                <a16:creationId xmlns:a16="http://schemas.microsoft.com/office/drawing/2014/main" id="{9BF74ECE-CED8-C2B8-4F84-4812DD17839A}"/>
              </a:ext>
            </a:extLst>
          </p:cNvPr>
          <p:cNvSpPr>
            <a:spLocks noGrp="1"/>
          </p:cNvSpPr>
          <p:nvPr>
            <p:ph type="body" sz="quarter" idx="12" hasCustomPrompt="1"/>
          </p:nvPr>
        </p:nvSpPr>
        <p:spPr>
          <a:xfrm>
            <a:off x="342894" y="571500"/>
            <a:ext cx="3143250" cy="180068"/>
          </a:xfrm>
        </p:spPr>
        <p:txBody>
          <a:bodyPr anchor="ctr">
            <a:normAutofit/>
          </a:bodyPr>
          <a:lstStyle>
            <a:lvl1pPr marL="0" indent="0">
              <a:buNone/>
              <a:defRPr sz="12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Client:</a:t>
            </a:r>
            <a:endParaRPr lang="en-AE"/>
          </a:p>
        </p:txBody>
      </p:sp>
      <p:sp>
        <p:nvSpPr>
          <p:cNvPr id="14" name="Text Placeholder 18">
            <a:extLst>
              <a:ext uri="{FF2B5EF4-FFF2-40B4-BE49-F238E27FC236}">
                <a16:creationId xmlns:a16="http://schemas.microsoft.com/office/drawing/2014/main" id="{146D9288-F988-16FE-B471-F6F684053035}"/>
              </a:ext>
            </a:extLst>
          </p:cNvPr>
          <p:cNvSpPr>
            <a:spLocks noGrp="1"/>
          </p:cNvSpPr>
          <p:nvPr>
            <p:ph type="body" sz="quarter" idx="13" hasCustomPrompt="1"/>
          </p:nvPr>
        </p:nvSpPr>
        <p:spPr>
          <a:xfrm>
            <a:off x="342894" y="752475"/>
            <a:ext cx="3143250" cy="180068"/>
          </a:xfrm>
        </p:spPr>
        <p:txBody>
          <a:bodyPr anchor="ctr">
            <a:noAutofit/>
          </a:bodyPr>
          <a:lstStyle>
            <a:lvl1pPr marL="0" indent="0">
              <a:buNone/>
              <a:defRPr sz="12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Country:</a:t>
            </a:r>
            <a:endParaRPr lang="en-AE"/>
          </a:p>
        </p:txBody>
      </p:sp>
    </p:spTree>
    <p:extLst>
      <p:ext uri="{BB962C8B-B14F-4D97-AF65-F5344CB8AC3E}">
        <p14:creationId xmlns:p14="http://schemas.microsoft.com/office/powerpoint/2010/main" val="486768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content bearer image with text - white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2BCD50A-139F-657E-CE1A-8B5F4F2E1594}"/>
              </a:ext>
            </a:extLst>
          </p:cNvPr>
          <p:cNvSpPr>
            <a:spLocks noGrp="1"/>
          </p:cNvSpPr>
          <p:nvPr>
            <p:ph type="pic" sz="quarter" idx="10"/>
          </p:nvPr>
        </p:nvSpPr>
        <p:spPr>
          <a:xfrm>
            <a:off x="241300" y="206375"/>
            <a:ext cx="5753100" cy="6445250"/>
          </a:xfrm>
          <a:custGeom>
            <a:avLst/>
            <a:gdLst>
              <a:gd name="connsiteX0" fmla="*/ 355599 w 5753100"/>
              <a:gd name="connsiteY0" fmla="*/ 0 h 6445250"/>
              <a:gd name="connsiteX1" fmla="*/ 4673602 w 5753100"/>
              <a:gd name="connsiteY1" fmla="*/ 0 h 6445250"/>
              <a:gd name="connsiteX2" fmla="*/ 5753100 w 5753100"/>
              <a:gd name="connsiteY2" fmla="*/ 2737901 h 6445250"/>
              <a:gd name="connsiteX3" fmla="*/ 5753100 w 5753100"/>
              <a:gd name="connsiteY3" fmla="*/ 2767904 h 6445250"/>
              <a:gd name="connsiteX4" fmla="*/ 4302126 w 5753100"/>
              <a:gd name="connsiteY4" fmla="*/ 6444343 h 6445250"/>
              <a:gd name="connsiteX5" fmla="*/ 4312117 w 5753100"/>
              <a:gd name="connsiteY5" fmla="*/ 6444343 h 6445250"/>
              <a:gd name="connsiteX6" fmla="*/ 4311011 w 5753100"/>
              <a:gd name="connsiteY6" fmla="*/ 6445250 h 6445250"/>
              <a:gd name="connsiteX7" fmla="*/ 0 w 5753100"/>
              <a:gd name="connsiteY7" fmla="*/ 6445250 h 6445250"/>
              <a:gd name="connsiteX8" fmla="*/ 0 w 5753100"/>
              <a:gd name="connsiteY8" fmla="*/ 897409 h 6445250"/>
              <a:gd name="connsiteX9" fmla="*/ 4188 w 5753100"/>
              <a:gd name="connsiteY9" fmla="*/ 901698 h 644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53100" h="6445250">
                <a:moveTo>
                  <a:pt x="355599" y="0"/>
                </a:moveTo>
                <a:lnTo>
                  <a:pt x="4673602" y="0"/>
                </a:lnTo>
                <a:lnTo>
                  <a:pt x="5753100" y="2737901"/>
                </a:lnTo>
                <a:lnTo>
                  <a:pt x="5753100" y="2767904"/>
                </a:lnTo>
                <a:lnTo>
                  <a:pt x="4302126" y="6444343"/>
                </a:lnTo>
                <a:lnTo>
                  <a:pt x="4312117" y="6444343"/>
                </a:lnTo>
                <a:lnTo>
                  <a:pt x="4311011" y="6445250"/>
                </a:lnTo>
                <a:lnTo>
                  <a:pt x="0" y="6445250"/>
                </a:lnTo>
                <a:lnTo>
                  <a:pt x="0" y="897409"/>
                </a:lnTo>
                <a:lnTo>
                  <a:pt x="4188" y="901698"/>
                </a:lnTo>
                <a:close/>
              </a:path>
            </a:pathLst>
          </a:custGeom>
          <a:noFill/>
        </p:spPr>
        <p:txBody>
          <a:bodyPr wrap="square">
            <a:noAutofit/>
          </a:bodyPr>
          <a:lstStyle/>
          <a:p>
            <a:endParaRPr lang="en-AE"/>
          </a:p>
        </p:txBody>
      </p:sp>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6892384" y="1866900"/>
            <a:ext cx="4661210" cy="585788"/>
          </a:xfrm>
          <a:prstGeom prst="rect">
            <a:avLst/>
          </a:prstGeom>
        </p:spPr>
        <p:txBody>
          <a:bodyPr anchor="b">
            <a:normAutofit/>
          </a:bodyPr>
          <a:lstStyle>
            <a:lvl1pPr>
              <a:defRPr sz="3200">
                <a:solidFill>
                  <a:schemeClr val="tx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6892153" y="2738438"/>
            <a:ext cx="4661441" cy="352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782004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content bearer image with text - black">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2BCD50A-139F-657E-CE1A-8B5F4F2E1594}"/>
              </a:ext>
            </a:extLst>
          </p:cNvPr>
          <p:cNvSpPr>
            <a:spLocks noGrp="1"/>
          </p:cNvSpPr>
          <p:nvPr>
            <p:ph type="pic" sz="quarter" idx="10"/>
          </p:nvPr>
        </p:nvSpPr>
        <p:spPr>
          <a:xfrm>
            <a:off x="241300" y="206375"/>
            <a:ext cx="5753100" cy="6445250"/>
          </a:xfrm>
          <a:custGeom>
            <a:avLst/>
            <a:gdLst>
              <a:gd name="connsiteX0" fmla="*/ 355599 w 5753100"/>
              <a:gd name="connsiteY0" fmla="*/ 0 h 6445250"/>
              <a:gd name="connsiteX1" fmla="*/ 4673602 w 5753100"/>
              <a:gd name="connsiteY1" fmla="*/ 0 h 6445250"/>
              <a:gd name="connsiteX2" fmla="*/ 5753100 w 5753100"/>
              <a:gd name="connsiteY2" fmla="*/ 2737901 h 6445250"/>
              <a:gd name="connsiteX3" fmla="*/ 5753100 w 5753100"/>
              <a:gd name="connsiteY3" fmla="*/ 2767904 h 6445250"/>
              <a:gd name="connsiteX4" fmla="*/ 4302126 w 5753100"/>
              <a:gd name="connsiteY4" fmla="*/ 6444343 h 6445250"/>
              <a:gd name="connsiteX5" fmla="*/ 4312117 w 5753100"/>
              <a:gd name="connsiteY5" fmla="*/ 6444343 h 6445250"/>
              <a:gd name="connsiteX6" fmla="*/ 4311011 w 5753100"/>
              <a:gd name="connsiteY6" fmla="*/ 6445250 h 6445250"/>
              <a:gd name="connsiteX7" fmla="*/ 0 w 5753100"/>
              <a:gd name="connsiteY7" fmla="*/ 6445250 h 6445250"/>
              <a:gd name="connsiteX8" fmla="*/ 0 w 5753100"/>
              <a:gd name="connsiteY8" fmla="*/ 897409 h 6445250"/>
              <a:gd name="connsiteX9" fmla="*/ 4188 w 5753100"/>
              <a:gd name="connsiteY9" fmla="*/ 901698 h 644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53100" h="6445250">
                <a:moveTo>
                  <a:pt x="355599" y="0"/>
                </a:moveTo>
                <a:lnTo>
                  <a:pt x="4673602" y="0"/>
                </a:lnTo>
                <a:lnTo>
                  <a:pt x="5753100" y="2737901"/>
                </a:lnTo>
                <a:lnTo>
                  <a:pt x="5753100" y="2767904"/>
                </a:lnTo>
                <a:lnTo>
                  <a:pt x="4302126" y="6444343"/>
                </a:lnTo>
                <a:lnTo>
                  <a:pt x="4312117" y="6444343"/>
                </a:lnTo>
                <a:lnTo>
                  <a:pt x="4311011" y="6445250"/>
                </a:lnTo>
                <a:lnTo>
                  <a:pt x="0" y="6445250"/>
                </a:lnTo>
                <a:lnTo>
                  <a:pt x="0" y="897409"/>
                </a:lnTo>
                <a:lnTo>
                  <a:pt x="4188" y="901698"/>
                </a:lnTo>
                <a:close/>
              </a:path>
            </a:pathLst>
          </a:custGeom>
          <a:noFill/>
        </p:spPr>
        <p:txBody>
          <a:bodyPr wrap="square">
            <a:noAutofit/>
          </a:bodyPr>
          <a:lstStyle/>
          <a:p>
            <a:endParaRPr lang="en-AE"/>
          </a:p>
        </p:txBody>
      </p:sp>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6892384" y="1866900"/>
            <a:ext cx="4661210" cy="585788"/>
          </a:xfrm>
          <a:prstGeom prst="rect">
            <a:avLst/>
          </a:prstGeom>
        </p:spPr>
        <p:txBody>
          <a:bodyPr anchor="b">
            <a:normAutofit/>
          </a:bodyPr>
          <a:lstStyle>
            <a:lvl1pPr>
              <a:defRPr sz="3200">
                <a:solidFill>
                  <a:schemeClr val="bg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6892153" y="2738438"/>
            <a:ext cx="4661441" cy="35290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560522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content bearer image with text - white ">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844009" y="1533525"/>
            <a:ext cx="4661210" cy="585788"/>
          </a:xfrm>
          <a:prstGeom prst="rect">
            <a:avLst/>
          </a:prstGeom>
        </p:spPr>
        <p:txBody>
          <a:bodyPr anchor="b">
            <a:normAutofit/>
          </a:bodyPr>
          <a:lstStyle>
            <a:lvl1pPr>
              <a:defRPr sz="3200">
                <a:solidFill>
                  <a:schemeClr val="tx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843778" y="2405063"/>
            <a:ext cx="4661441" cy="352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11" name="Picture Placeholder 10">
            <a:extLst>
              <a:ext uri="{FF2B5EF4-FFF2-40B4-BE49-F238E27FC236}">
                <a16:creationId xmlns:a16="http://schemas.microsoft.com/office/drawing/2014/main" id="{3D2BF0E6-A81F-4F54-9339-793659FC7933}"/>
              </a:ext>
            </a:extLst>
          </p:cNvPr>
          <p:cNvSpPr>
            <a:spLocks noGrp="1"/>
          </p:cNvSpPr>
          <p:nvPr>
            <p:ph type="pic" sz="quarter" idx="12"/>
          </p:nvPr>
        </p:nvSpPr>
        <p:spPr>
          <a:xfrm>
            <a:off x="6559940" y="203200"/>
            <a:ext cx="5403460" cy="6445250"/>
          </a:xfrm>
          <a:custGeom>
            <a:avLst/>
            <a:gdLst>
              <a:gd name="connsiteX0" fmla="*/ 0 w 5403460"/>
              <a:gd name="connsiteY0" fmla="*/ 0 h 6445250"/>
              <a:gd name="connsiteX1" fmla="*/ 4654846 w 5403460"/>
              <a:gd name="connsiteY1" fmla="*/ 0 h 6445250"/>
              <a:gd name="connsiteX2" fmla="*/ 5403460 w 5403460"/>
              <a:gd name="connsiteY2" fmla="*/ 1900027 h 6445250"/>
              <a:gd name="connsiteX3" fmla="*/ 5403460 w 5403460"/>
              <a:gd name="connsiteY3" fmla="*/ 6445250 h 6445250"/>
              <a:gd name="connsiteX4" fmla="*/ 711505 w 5403460"/>
              <a:gd name="connsiteY4" fmla="*/ 6445250 h 6445250"/>
              <a:gd name="connsiteX5" fmla="*/ 0 w 5403460"/>
              <a:gd name="connsiteY5" fmla="*/ 4623660 h 644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460" h="6445250">
                <a:moveTo>
                  <a:pt x="0" y="0"/>
                </a:moveTo>
                <a:lnTo>
                  <a:pt x="4654846" y="0"/>
                </a:lnTo>
                <a:lnTo>
                  <a:pt x="5403460" y="1900027"/>
                </a:lnTo>
                <a:lnTo>
                  <a:pt x="5403460" y="6445250"/>
                </a:lnTo>
                <a:lnTo>
                  <a:pt x="711505" y="6445250"/>
                </a:lnTo>
                <a:lnTo>
                  <a:pt x="0" y="4623660"/>
                </a:lnTo>
                <a:close/>
              </a:path>
            </a:pathLst>
          </a:custGeom>
        </p:spPr>
        <p:txBody>
          <a:bodyPr wrap="square">
            <a:noAutofit/>
          </a:bodyPr>
          <a:lstStyle/>
          <a:p>
            <a:endParaRPr lang="en-AE"/>
          </a:p>
        </p:txBody>
      </p:sp>
    </p:spTree>
    <p:extLst>
      <p:ext uri="{BB962C8B-B14F-4D97-AF65-F5344CB8AC3E}">
        <p14:creationId xmlns:p14="http://schemas.microsoft.com/office/powerpoint/2010/main" val="264219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ight content bearer image with text - black">
    <p:bg>
      <p:bgPr>
        <a:solidFill>
          <a:schemeClr val="tx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844009" y="1533525"/>
            <a:ext cx="4661210" cy="585788"/>
          </a:xfrm>
          <a:prstGeom prst="rect">
            <a:avLst/>
          </a:prstGeom>
        </p:spPr>
        <p:txBody>
          <a:bodyPr anchor="b">
            <a:normAutofit/>
          </a:bodyPr>
          <a:lstStyle>
            <a:lvl1pPr>
              <a:defRPr sz="3200">
                <a:solidFill>
                  <a:schemeClr val="bg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843778" y="2405063"/>
            <a:ext cx="4661441" cy="35290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11" name="Picture Placeholder 10">
            <a:extLst>
              <a:ext uri="{FF2B5EF4-FFF2-40B4-BE49-F238E27FC236}">
                <a16:creationId xmlns:a16="http://schemas.microsoft.com/office/drawing/2014/main" id="{3D2BF0E6-A81F-4F54-9339-793659FC7933}"/>
              </a:ext>
            </a:extLst>
          </p:cNvPr>
          <p:cNvSpPr>
            <a:spLocks noGrp="1"/>
          </p:cNvSpPr>
          <p:nvPr>
            <p:ph type="pic" sz="quarter" idx="12"/>
          </p:nvPr>
        </p:nvSpPr>
        <p:spPr>
          <a:xfrm>
            <a:off x="6559940" y="203200"/>
            <a:ext cx="5403460" cy="6445250"/>
          </a:xfrm>
          <a:custGeom>
            <a:avLst/>
            <a:gdLst>
              <a:gd name="connsiteX0" fmla="*/ 0 w 5403460"/>
              <a:gd name="connsiteY0" fmla="*/ 0 h 6445250"/>
              <a:gd name="connsiteX1" fmla="*/ 4654846 w 5403460"/>
              <a:gd name="connsiteY1" fmla="*/ 0 h 6445250"/>
              <a:gd name="connsiteX2" fmla="*/ 5403460 w 5403460"/>
              <a:gd name="connsiteY2" fmla="*/ 1900027 h 6445250"/>
              <a:gd name="connsiteX3" fmla="*/ 5403460 w 5403460"/>
              <a:gd name="connsiteY3" fmla="*/ 6445250 h 6445250"/>
              <a:gd name="connsiteX4" fmla="*/ 711505 w 5403460"/>
              <a:gd name="connsiteY4" fmla="*/ 6445250 h 6445250"/>
              <a:gd name="connsiteX5" fmla="*/ 0 w 5403460"/>
              <a:gd name="connsiteY5" fmla="*/ 4623660 h 644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460" h="6445250">
                <a:moveTo>
                  <a:pt x="0" y="0"/>
                </a:moveTo>
                <a:lnTo>
                  <a:pt x="4654846" y="0"/>
                </a:lnTo>
                <a:lnTo>
                  <a:pt x="5403460" y="1900027"/>
                </a:lnTo>
                <a:lnTo>
                  <a:pt x="5403460" y="6445250"/>
                </a:lnTo>
                <a:lnTo>
                  <a:pt x="711505" y="6445250"/>
                </a:lnTo>
                <a:lnTo>
                  <a:pt x="0" y="4623660"/>
                </a:lnTo>
                <a:close/>
              </a:path>
            </a:pathLst>
          </a:custGeom>
        </p:spPr>
        <p:txBody>
          <a:bodyPr wrap="square">
            <a:noAutofit/>
          </a:bodyPr>
          <a:lstStyle/>
          <a:p>
            <a:endParaRPr lang="en-AE"/>
          </a:p>
        </p:txBody>
      </p:sp>
    </p:spTree>
    <p:extLst>
      <p:ext uri="{BB962C8B-B14F-4D97-AF65-F5344CB8AC3E}">
        <p14:creationId xmlns:p14="http://schemas.microsoft.com/office/powerpoint/2010/main" val="2350334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thing Life Into Space">
    <p:bg>
      <p:bgPr>
        <a:solidFill>
          <a:schemeClr val="tx1"/>
        </a:solidFill>
        <a:effectLst/>
      </p:bgPr>
    </p:bg>
    <p:spTree>
      <p:nvGrpSpPr>
        <p:cNvPr id="1" name=""/>
        <p:cNvGrpSpPr/>
        <p:nvPr/>
      </p:nvGrpSpPr>
      <p:grpSpPr>
        <a:xfrm>
          <a:off x="0" y="0"/>
          <a:ext cx="0" cy="0"/>
          <a:chOff x="0" y="0"/>
          <a:chExt cx="0" cy="0"/>
        </a:xfrm>
      </p:grpSpPr>
      <p:pic>
        <p:nvPicPr>
          <p:cNvPr id="9" name="Picture 8" descr="A logo with a circle in the middle&#10;&#10;Description automatically generated">
            <a:extLst>
              <a:ext uri="{FF2B5EF4-FFF2-40B4-BE49-F238E27FC236}">
                <a16:creationId xmlns:a16="http://schemas.microsoft.com/office/drawing/2014/main" id="{F10EEF6D-BCA1-E9AA-CA6C-D44141D4BA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pic>
        <p:nvPicPr>
          <p:cNvPr id="11" name="Picture 10" descr="A black and white pattern with white lines&#10;&#10;Description automatically generated">
            <a:extLst>
              <a:ext uri="{FF2B5EF4-FFF2-40B4-BE49-F238E27FC236}">
                <a16:creationId xmlns:a16="http://schemas.microsoft.com/office/drawing/2014/main" id="{29FF3628-2A96-F893-563C-8CBB53842739}"/>
              </a:ext>
            </a:extLst>
          </p:cNvPr>
          <p:cNvPicPr>
            <a:picLocks noChangeAspect="1"/>
          </p:cNvPicPr>
          <p:nvPr userDrawn="1"/>
        </p:nvPicPr>
        <p:blipFill>
          <a:blip r:embed="rId3">
            <a:alphaModFix amt="20000"/>
            <a:extLst>
              <a:ext uri="{28A0092B-C50C-407E-A947-70E740481C1C}">
                <a14:useLocalDpi xmlns:a14="http://schemas.microsoft.com/office/drawing/2010/main" val="0"/>
              </a:ext>
            </a:extLst>
          </a:blip>
          <a:stretch>
            <a:fillRect/>
          </a:stretch>
        </p:blipFill>
        <p:spPr>
          <a:xfrm>
            <a:off x="1343025" y="393072"/>
            <a:ext cx="10668872" cy="6183941"/>
          </a:xfrm>
          <a:prstGeom prst="rect">
            <a:avLst/>
          </a:prstGeom>
        </p:spPr>
      </p:pic>
      <p:pic>
        <p:nvPicPr>
          <p:cNvPr id="13" name="Picture 12" descr="A black background with blue and white text&#10;&#10;Description automatically generated">
            <a:extLst>
              <a:ext uri="{FF2B5EF4-FFF2-40B4-BE49-F238E27FC236}">
                <a16:creationId xmlns:a16="http://schemas.microsoft.com/office/drawing/2014/main" id="{C4E0BF89-4C91-F8CF-B335-B44621D37B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00225" y="680197"/>
            <a:ext cx="6267450" cy="2845699"/>
          </a:xfrm>
          <a:prstGeom prst="rect">
            <a:avLst/>
          </a:prstGeom>
        </p:spPr>
      </p:pic>
      <p:sp>
        <p:nvSpPr>
          <p:cNvPr id="14" name="TextBox 13">
            <a:extLst>
              <a:ext uri="{FF2B5EF4-FFF2-40B4-BE49-F238E27FC236}">
                <a16:creationId xmlns:a16="http://schemas.microsoft.com/office/drawing/2014/main" id="{F8232052-0E77-79D0-9F1E-9567C38F012F}"/>
              </a:ext>
            </a:extLst>
          </p:cNvPr>
          <p:cNvSpPr txBox="1"/>
          <p:nvPr userDrawn="1"/>
        </p:nvSpPr>
        <p:spPr>
          <a:xfrm>
            <a:off x="2285999" y="3784446"/>
            <a:ext cx="5534025" cy="1077218"/>
          </a:xfrm>
          <a:prstGeom prst="rect">
            <a:avLst/>
          </a:prstGeom>
          <a:noFill/>
        </p:spPr>
        <p:txBody>
          <a:bodyPr wrap="square" rtlCol="0">
            <a:spAutoFit/>
          </a:bodyPr>
          <a:lstStyle/>
          <a:p>
            <a:pPr algn="l"/>
            <a:r>
              <a:rPr lang="en-US" sz="1600" b="0" i="0" u="none" strike="noStrike" baseline="0">
                <a:solidFill>
                  <a:srgbClr val="FFFFFF"/>
                </a:solidFill>
                <a:latin typeface="Century Gothic" panose="020B0502020202020204" pitchFamily="34" charset="0"/>
              </a:rPr>
              <a:t>Arena brings projects to life by designing and building</a:t>
            </a:r>
          </a:p>
          <a:p>
            <a:pPr algn="l"/>
            <a:r>
              <a:rPr lang="en-US" sz="1600" b="0" i="0" u="none" strike="noStrike" baseline="0">
                <a:solidFill>
                  <a:srgbClr val="FFFFFF"/>
                </a:solidFill>
                <a:latin typeface="Century Gothic" panose="020B0502020202020204" pitchFamily="34" charset="0"/>
              </a:rPr>
              <a:t>spaces that make a lasting impression. We have the</a:t>
            </a:r>
          </a:p>
          <a:p>
            <a:pPr algn="l"/>
            <a:r>
              <a:rPr lang="en-US" sz="1600" b="0" i="0" u="none" strike="noStrike" baseline="0">
                <a:solidFill>
                  <a:srgbClr val="FFFFFF"/>
                </a:solidFill>
                <a:latin typeface="Century Gothic" panose="020B0502020202020204" pitchFamily="34" charset="0"/>
              </a:rPr>
              <a:t>expertise, creativity and commitment to transform</a:t>
            </a:r>
          </a:p>
          <a:p>
            <a:pPr algn="l"/>
            <a:r>
              <a:rPr lang="en-US" sz="1600" b="0" i="0" u="none" strike="noStrike" baseline="0">
                <a:solidFill>
                  <a:srgbClr val="FFFFFF"/>
                </a:solidFill>
                <a:latin typeface="Century Gothic" panose="020B0502020202020204" pitchFamily="34" charset="0"/>
              </a:rPr>
              <a:t>empty spaces into vibrant places.</a:t>
            </a:r>
            <a:endParaRPr lang="en-AE" sz="1600">
              <a:latin typeface="Century Gothic" panose="020B0502020202020204" pitchFamily="34" charset="0"/>
            </a:endParaRPr>
          </a:p>
        </p:txBody>
      </p:sp>
    </p:spTree>
    <p:extLst>
      <p:ext uri="{BB962C8B-B14F-4D97-AF65-F5344CB8AC3E}">
        <p14:creationId xmlns:p14="http://schemas.microsoft.com/office/powerpoint/2010/main" val="3130879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ft image with text - white ">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6892384" y="1866900"/>
            <a:ext cx="4661210" cy="585788"/>
          </a:xfrm>
          <a:prstGeom prst="rect">
            <a:avLst/>
          </a:prstGeom>
        </p:spPr>
        <p:txBody>
          <a:bodyPr anchor="b">
            <a:normAutofit/>
          </a:bodyPr>
          <a:lstStyle>
            <a:lvl1pPr>
              <a:defRPr sz="3200">
                <a:solidFill>
                  <a:schemeClr val="tx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6892153" y="2738438"/>
            <a:ext cx="4661441" cy="352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3" name="Picture Placeholder 2">
            <a:extLst>
              <a:ext uri="{FF2B5EF4-FFF2-40B4-BE49-F238E27FC236}">
                <a16:creationId xmlns:a16="http://schemas.microsoft.com/office/drawing/2014/main" id="{7901999C-C736-C1FE-1062-2929F57E9C33}"/>
              </a:ext>
            </a:extLst>
          </p:cNvPr>
          <p:cNvSpPr>
            <a:spLocks noGrp="1"/>
          </p:cNvSpPr>
          <p:nvPr>
            <p:ph type="pic" sz="quarter" idx="12"/>
          </p:nvPr>
        </p:nvSpPr>
        <p:spPr>
          <a:xfrm>
            <a:off x="0" y="0"/>
            <a:ext cx="6315075" cy="6858000"/>
          </a:xfrm>
        </p:spPr>
        <p:txBody>
          <a:bodyPr/>
          <a:lstStyle/>
          <a:p>
            <a:endParaRPr lang="en-AE"/>
          </a:p>
        </p:txBody>
      </p:sp>
    </p:spTree>
    <p:extLst>
      <p:ext uri="{BB962C8B-B14F-4D97-AF65-F5344CB8AC3E}">
        <p14:creationId xmlns:p14="http://schemas.microsoft.com/office/powerpoint/2010/main" val="2520377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image with text - black">
    <p:bg>
      <p:bgPr>
        <a:solidFill>
          <a:schemeClr val="tx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6892384" y="1866900"/>
            <a:ext cx="4661210" cy="585788"/>
          </a:xfrm>
          <a:prstGeom prst="rect">
            <a:avLst/>
          </a:prstGeom>
        </p:spPr>
        <p:txBody>
          <a:bodyPr anchor="b">
            <a:normAutofit/>
          </a:bodyPr>
          <a:lstStyle>
            <a:lvl1pPr>
              <a:defRPr sz="3200">
                <a:solidFill>
                  <a:schemeClr val="bg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6892153" y="2738438"/>
            <a:ext cx="4661441" cy="35290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2" name="Picture Placeholder 2">
            <a:extLst>
              <a:ext uri="{FF2B5EF4-FFF2-40B4-BE49-F238E27FC236}">
                <a16:creationId xmlns:a16="http://schemas.microsoft.com/office/drawing/2014/main" id="{320AA295-D909-A211-69CA-5360F3A48F17}"/>
              </a:ext>
            </a:extLst>
          </p:cNvPr>
          <p:cNvSpPr>
            <a:spLocks noGrp="1"/>
          </p:cNvSpPr>
          <p:nvPr>
            <p:ph type="pic" sz="quarter" idx="12"/>
          </p:nvPr>
        </p:nvSpPr>
        <p:spPr>
          <a:xfrm>
            <a:off x="0" y="0"/>
            <a:ext cx="6315075" cy="6858000"/>
          </a:xfrm>
        </p:spPr>
        <p:txBody>
          <a:bodyPr/>
          <a:lstStyle/>
          <a:p>
            <a:endParaRPr lang="en-AE"/>
          </a:p>
        </p:txBody>
      </p:sp>
    </p:spTree>
    <p:extLst>
      <p:ext uri="{BB962C8B-B14F-4D97-AF65-F5344CB8AC3E}">
        <p14:creationId xmlns:p14="http://schemas.microsoft.com/office/powerpoint/2010/main" val="3631739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with text - white ">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844009" y="1533525"/>
            <a:ext cx="4661210" cy="585788"/>
          </a:xfrm>
          <a:prstGeom prst="rect">
            <a:avLst/>
          </a:prstGeom>
        </p:spPr>
        <p:txBody>
          <a:bodyPr anchor="b">
            <a:normAutofit/>
          </a:bodyPr>
          <a:lstStyle>
            <a:lvl1pPr>
              <a:defRPr sz="3200">
                <a:solidFill>
                  <a:schemeClr val="tx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843778" y="2405063"/>
            <a:ext cx="4661441" cy="352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2" name="Picture Placeholder 2">
            <a:extLst>
              <a:ext uri="{FF2B5EF4-FFF2-40B4-BE49-F238E27FC236}">
                <a16:creationId xmlns:a16="http://schemas.microsoft.com/office/drawing/2014/main" id="{FE12EC46-0CBF-5425-D041-66CFC7E90BF4}"/>
              </a:ext>
            </a:extLst>
          </p:cNvPr>
          <p:cNvSpPr>
            <a:spLocks noGrp="1"/>
          </p:cNvSpPr>
          <p:nvPr>
            <p:ph type="pic" sz="quarter" idx="12"/>
          </p:nvPr>
        </p:nvSpPr>
        <p:spPr>
          <a:xfrm>
            <a:off x="5876925" y="0"/>
            <a:ext cx="6315075" cy="6858000"/>
          </a:xfrm>
        </p:spPr>
        <p:txBody>
          <a:bodyPr/>
          <a:lstStyle/>
          <a:p>
            <a:endParaRPr lang="en-AE"/>
          </a:p>
        </p:txBody>
      </p:sp>
    </p:spTree>
    <p:extLst>
      <p:ext uri="{BB962C8B-B14F-4D97-AF65-F5344CB8AC3E}">
        <p14:creationId xmlns:p14="http://schemas.microsoft.com/office/powerpoint/2010/main" val="1486151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ight image with text - black">
    <p:bg>
      <p:bgPr>
        <a:solidFill>
          <a:schemeClr val="tx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4965112-F21D-1FC0-D8E0-4B7B29F95A82}"/>
              </a:ext>
            </a:extLst>
          </p:cNvPr>
          <p:cNvSpPr>
            <a:spLocks noGrp="1"/>
          </p:cNvSpPr>
          <p:nvPr>
            <p:ph type="title" hasCustomPrompt="1"/>
          </p:nvPr>
        </p:nvSpPr>
        <p:spPr>
          <a:xfrm>
            <a:off x="844009" y="1533525"/>
            <a:ext cx="4661210" cy="585788"/>
          </a:xfrm>
          <a:prstGeom prst="rect">
            <a:avLst/>
          </a:prstGeom>
        </p:spPr>
        <p:txBody>
          <a:bodyPr anchor="b">
            <a:normAutofit/>
          </a:bodyPr>
          <a:lstStyle>
            <a:lvl1pPr>
              <a:defRPr sz="3200">
                <a:solidFill>
                  <a:schemeClr val="bg1"/>
                </a:solidFill>
                <a:latin typeface="Century Gothic" panose="020B0502020202020204" pitchFamily="34" charset="0"/>
              </a:defRPr>
            </a:lvl1pPr>
          </a:lstStyle>
          <a:p>
            <a:r>
              <a:rPr lang="en-GB"/>
              <a:t>Title</a:t>
            </a:r>
            <a:endParaRPr lang="en-US"/>
          </a:p>
        </p:txBody>
      </p:sp>
      <p:sp>
        <p:nvSpPr>
          <p:cNvPr id="17" name="Text Placeholder 16">
            <a:extLst>
              <a:ext uri="{FF2B5EF4-FFF2-40B4-BE49-F238E27FC236}">
                <a16:creationId xmlns:a16="http://schemas.microsoft.com/office/drawing/2014/main" id="{B4C68ED2-0418-FB3E-F6F4-8D639CBB7BD9}"/>
              </a:ext>
            </a:extLst>
          </p:cNvPr>
          <p:cNvSpPr>
            <a:spLocks noGrp="1"/>
          </p:cNvSpPr>
          <p:nvPr>
            <p:ph type="body" sz="quarter" idx="11"/>
          </p:nvPr>
        </p:nvSpPr>
        <p:spPr>
          <a:xfrm>
            <a:off x="843778" y="2405063"/>
            <a:ext cx="4661441" cy="35290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2" name="Picture Placeholder 2">
            <a:extLst>
              <a:ext uri="{FF2B5EF4-FFF2-40B4-BE49-F238E27FC236}">
                <a16:creationId xmlns:a16="http://schemas.microsoft.com/office/drawing/2014/main" id="{BEEBE33D-91FA-5293-8E48-68E6ED38A205}"/>
              </a:ext>
            </a:extLst>
          </p:cNvPr>
          <p:cNvSpPr>
            <a:spLocks noGrp="1"/>
          </p:cNvSpPr>
          <p:nvPr>
            <p:ph type="pic" sz="quarter" idx="12"/>
          </p:nvPr>
        </p:nvSpPr>
        <p:spPr>
          <a:xfrm>
            <a:off x="5876925" y="0"/>
            <a:ext cx="6315075" cy="6858000"/>
          </a:xfrm>
        </p:spPr>
        <p:txBody>
          <a:bodyPr/>
          <a:lstStyle/>
          <a:p>
            <a:endParaRPr lang="en-AE"/>
          </a:p>
        </p:txBody>
      </p:sp>
    </p:spTree>
    <p:extLst>
      <p:ext uri="{BB962C8B-B14F-4D97-AF65-F5344CB8AC3E}">
        <p14:creationId xmlns:p14="http://schemas.microsoft.com/office/powerpoint/2010/main" val="3665274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ual image bearers - whi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1501E0-EC93-EB55-BB42-500E5678B3D3}"/>
              </a:ext>
            </a:extLst>
          </p:cNvPr>
          <p:cNvSpPr>
            <a:spLocks noGrp="1"/>
          </p:cNvSpPr>
          <p:nvPr>
            <p:ph type="pic" sz="quarter" idx="10"/>
          </p:nvPr>
        </p:nvSpPr>
        <p:spPr>
          <a:xfrm>
            <a:off x="525463" y="207963"/>
            <a:ext cx="5037137" cy="6440487"/>
          </a:xfrm>
          <a:custGeom>
            <a:avLst/>
            <a:gdLst>
              <a:gd name="connsiteX0" fmla="*/ 1055263 w 5037137"/>
              <a:gd name="connsiteY0" fmla="*/ 0 h 6440487"/>
              <a:gd name="connsiteX1" fmla="*/ 4684195 w 5037137"/>
              <a:gd name="connsiteY1" fmla="*/ 0 h 6440487"/>
              <a:gd name="connsiteX2" fmla="*/ 5037137 w 5037137"/>
              <a:gd name="connsiteY2" fmla="*/ 898499 h 6440487"/>
              <a:gd name="connsiteX3" fmla="*/ 5037137 w 5037137"/>
              <a:gd name="connsiteY3" fmla="*/ 6440487 h 6440487"/>
              <a:gd name="connsiteX4" fmla="*/ 0 w 5037137"/>
              <a:gd name="connsiteY4" fmla="*/ 6440487 h 6440487"/>
              <a:gd name="connsiteX5" fmla="*/ 0 w 5037137"/>
              <a:gd name="connsiteY5" fmla="*/ 2715229 h 64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137" h="6440487">
                <a:moveTo>
                  <a:pt x="1055263" y="0"/>
                </a:moveTo>
                <a:lnTo>
                  <a:pt x="4684195" y="0"/>
                </a:lnTo>
                <a:lnTo>
                  <a:pt x="5037137" y="898499"/>
                </a:lnTo>
                <a:lnTo>
                  <a:pt x="5037137" y="6440487"/>
                </a:lnTo>
                <a:lnTo>
                  <a:pt x="0" y="6440487"/>
                </a:lnTo>
                <a:lnTo>
                  <a:pt x="0" y="2715229"/>
                </a:lnTo>
                <a:close/>
              </a:path>
            </a:pathLst>
          </a:custGeom>
        </p:spPr>
        <p:txBody>
          <a:bodyPr wrap="square">
            <a:noAutofit/>
          </a:bodyPr>
          <a:lstStyle/>
          <a:p>
            <a:endParaRPr lang="en-AE"/>
          </a:p>
        </p:txBody>
      </p:sp>
      <p:sp>
        <p:nvSpPr>
          <p:cNvPr id="15" name="Picture Placeholder 14">
            <a:extLst>
              <a:ext uri="{FF2B5EF4-FFF2-40B4-BE49-F238E27FC236}">
                <a16:creationId xmlns:a16="http://schemas.microsoft.com/office/drawing/2014/main" id="{A5C22255-4A4C-548A-FB91-2583F9EE7415}"/>
              </a:ext>
            </a:extLst>
          </p:cNvPr>
          <p:cNvSpPr>
            <a:spLocks noGrp="1"/>
          </p:cNvSpPr>
          <p:nvPr>
            <p:ph type="pic" sz="quarter" idx="11"/>
          </p:nvPr>
        </p:nvSpPr>
        <p:spPr>
          <a:xfrm>
            <a:off x="6257925" y="207963"/>
            <a:ext cx="5408613" cy="6440487"/>
          </a:xfrm>
          <a:custGeom>
            <a:avLst/>
            <a:gdLst>
              <a:gd name="connsiteX0" fmla="*/ 0 w 5408613"/>
              <a:gd name="connsiteY0" fmla="*/ 0 h 6440487"/>
              <a:gd name="connsiteX1" fmla="*/ 4677542 w 5408613"/>
              <a:gd name="connsiteY1" fmla="*/ 0 h 6440487"/>
              <a:gd name="connsiteX2" fmla="*/ 5408613 w 5408613"/>
              <a:gd name="connsiteY2" fmla="*/ 1835054 h 6440487"/>
              <a:gd name="connsiteX3" fmla="*/ 5408613 w 5408613"/>
              <a:gd name="connsiteY3" fmla="*/ 6440487 h 6440487"/>
              <a:gd name="connsiteX4" fmla="*/ 724790 w 5408613"/>
              <a:gd name="connsiteY4" fmla="*/ 6440487 h 6440487"/>
              <a:gd name="connsiteX5" fmla="*/ 0 w 5408613"/>
              <a:gd name="connsiteY5" fmla="*/ 4585294 h 64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8613" h="6440487">
                <a:moveTo>
                  <a:pt x="0" y="0"/>
                </a:moveTo>
                <a:lnTo>
                  <a:pt x="4677542" y="0"/>
                </a:lnTo>
                <a:lnTo>
                  <a:pt x="5408613" y="1835054"/>
                </a:lnTo>
                <a:lnTo>
                  <a:pt x="5408613" y="6440487"/>
                </a:lnTo>
                <a:lnTo>
                  <a:pt x="724790" y="6440487"/>
                </a:lnTo>
                <a:lnTo>
                  <a:pt x="0" y="4585294"/>
                </a:lnTo>
                <a:close/>
              </a:path>
            </a:pathLst>
          </a:custGeom>
        </p:spPr>
        <p:txBody>
          <a:bodyPr wrap="square">
            <a:noAutofit/>
          </a:bodyPr>
          <a:lstStyle/>
          <a:p>
            <a:endParaRPr lang="en-AE"/>
          </a:p>
        </p:txBody>
      </p:sp>
    </p:spTree>
    <p:extLst>
      <p:ext uri="{BB962C8B-B14F-4D97-AF65-F5344CB8AC3E}">
        <p14:creationId xmlns:p14="http://schemas.microsoft.com/office/powerpoint/2010/main" val="25049142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ual image bearers - black">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1501E0-EC93-EB55-BB42-500E5678B3D3}"/>
              </a:ext>
            </a:extLst>
          </p:cNvPr>
          <p:cNvSpPr>
            <a:spLocks noGrp="1"/>
          </p:cNvSpPr>
          <p:nvPr>
            <p:ph type="pic" sz="quarter" idx="10"/>
          </p:nvPr>
        </p:nvSpPr>
        <p:spPr>
          <a:xfrm>
            <a:off x="525463" y="207963"/>
            <a:ext cx="5037137" cy="6440487"/>
          </a:xfrm>
          <a:custGeom>
            <a:avLst/>
            <a:gdLst>
              <a:gd name="connsiteX0" fmla="*/ 1055263 w 5037137"/>
              <a:gd name="connsiteY0" fmla="*/ 0 h 6440487"/>
              <a:gd name="connsiteX1" fmla="*/ 4684195 w 5037137"/>
              <a:gd name="connsiteY1" fmla="*/ 0 h 6440487"/>
              <a:gd name="connsiteX2" fmla="*/ 5037137 w 5037137"/>
              <a:gd name="connsiteY2" fmla="*/ 898499 h 6440487"/>
              <a:gd name="connsiteX3" fmla="*/ 5037137 w 5037137"/>
              <a:gd name="connsiteY3" fmla="*/ 6440487 h 6440487"/>
              <a:gd name="connsiteX4" fmla="*/ 0 w 5037137"/>
              <a:gd name="connsiteY4" fmla="*/ 6440487 h 6440487"/>
              <a:gd name="connsiteX5" fmla="*/ 0 w 5037137"/>
              <a:gd name="connsiteY5" fmla="*/ 2715229 h 64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137" h="6440487">
                <a:moveTo>
                  <a:pt x="1055263" y="0"/>
                </a:moveTo>
                <a:lnTo>
                  <a:pt x="4684195" y="0"/>
                </a:lnTo>
                <a:lnTo>
                  <a:pt x="5037137" y="898499"/>
                </a:lnTo>
                <a:lnTo>
                  <a:pt x="5037137" y="6440487"/>
                </a:lnTo>
                <a:lnTo>
                  <a:pt x="0" y="6440487"/>
                </a:lnTo>
                <a:lnTo>
                  <a:pt x="0" y="2715229"/>
                </a:lnTo>
                <a:close/>
              </a:path>
            </a:pathLst>
          </a:custGeom>
        </p:spPr>
        <p:txBody>
          <a:bodyPr wrap="square">
            <a:noAutofit/>
          </a:bodyPr>
          <a:lstStyle/>
          <a:p>
            <a:endParaRPr lang="en-AE"/>
          </a:p>
        </p:txBody>
      </p:sp>
      <p:sp>
        <p:nvSpPr>
          <p:cNvPr id="15" name="Picture Placeholder 14">
            <a:extLst>
              <a:ext uri="{FF2B5EF4-FFF2-40B4-BE49-F238E27FC236}">
                <a16:creationId xmlns:a16="http://schemas.microsoft.com/office/drawing/2014/main" id="{A5C22255-4A4C-548A-FB91-2583F9EE7415}"/>
              </a:ext>
            </a:extLst>
          </p:cNvPr>
          <p:cNvSpPr>
            <a:spLocks noGrp="1"/>
          </p:cNvSpPr>
          <p:nvPr>
            <p:ph type="pic" sz="quarter" idx="11"/>
          </p:nvPr>
        </p:nvSpPr>
        <p:spPr>
          <a:xfrm>
            <a:off x="6257925" y="207963"/>
            <a:ext cx="5408613" cy="6440487"/>
          </a:xfrm>
          <a:custGeom>
            <a:avLst/>
            <a:gdLst>
              <a:gd name="connsiteX0" fmla="*/ 0 w 5408613"/>
              <a:gd name="connsiteY0" fmla="*/ 0 h 6440487"/>
              <a:gd name="connsiteX1" fmla="*/ 4677542 w 5408613"/>
              <a:gd name="connsiteY1" fmla="*/ 0 h 6440487"/>
              <a:gd name="connsiteX2" fmla="*/ 5408613 w 5408613"/>
              <a:gd name="connsiteY2" fmla="*/ 1835054 h 6440487"/>
              <a:gd name="connsiteX3" fmla="*/ 5408613 w 5408613"/>
              <a:gd name="connsiteY3" fmla="*/ 6440487 h 6440487"/>
              <a:gd name="connsiteX4" fmla="*/ 724790 w 5408613"/>
              <a:gd name="connsiteY4" fmla="*/ 6440487 h 6440487"/>
              <a:gd name="connsiteX5" fmla="*/ 0 w 5408613"/>
              <a:gd name="connsiteY5" fmla="*/ 4585294 h 64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8613" h="6440487">
                <a:moveTo>
                  <a:pt x="0" y="0"/>
                </a:moveTo>
                <a:lnTo>
                  <a:pt x="4677542" y="0"/>
                </a:lnTo>
                <a:lnTo>
                  <a:pt x="5408613" y="1835054"/>
                </a:lnTo>
                <a:lnTo>
                  <a:pt x="5408613" y="6440487"/>
                </a:lnTo>
                <a:lnTo>
                  <a:pt x="724790" y="6440487"/>
                </a:lnTo>
                <a:lnTo>
                  <a:pt x="0" y="4585294"/>
                </a:lnTo>
                <a:close/>
              </a:path>
            </a:pathLst>
          </a:custGeom>
        </p:spPr>
        <p:txBody>
          <a:bodyPr wrap="square">
            <a:noAutofit/>
          </a:bodyPr>
          <a:lstStyle/>
          <a:p>
            <a:endParaRPr lang="en-AE"/>
          </a:p>
        </p:txBody>
      </p:sp>
    </p:spTree>
    <p:extLst>
      <p:ext uri="{BB962C8B-B14F-4D97-AF65-F5344CB8AC3E}">
        <p14:creationId xmlns:p14="http://schemas.microsoft.com/office/powerpoint/2010/main" val="41488426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text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577F-5462-42CF-D9AA-0D049F781A0F}"/>
              </a:ext>
            </a:extLst>
          </p:cNvPr>
          <p:cNvSpPr>
            <a:spLocks noGrp="1"/>
          </p:cNvSpPr>
          <p:nvPr>
            <p:ph type="title"/>
          </p:nvPr>
        </p:nvSpPr>
        <p:spPr/>
        <p:txBody>
          <a:bodyPr/>
          <a:lstStyle/>
          <a:p>
            <a:r>
              <a:rPr lang="en-US"/>
              <a:t>Click to edit Master title style</a:t>
            </a:r>
            <a:endParaRPr lang="en-AE"/>
          </a:p>
        </p:txBody>
      </p:sp>
      <p:sp>
        <p:nvSpPr>
          <p:cNvPr id="4" name="Text Placeholder 3">
            <a:extLst>
              <a:ext uri="{FF2B5EF4-FFF2-40B4-BE49-F238E27FC236}">
                <a16:creationId xmlns:a16="http://schemas.microsoft.com/office/drawing/2014/main" id="{04F5C030-8B5C-4A5C-4063-5CD8CBD4B4F6}"/>
              </a:ext>
            </a:extLst>
          </p:cNvPr>
          <p:cNvSpPr>
            <a:spLocks noGrp="1"/>
          </p:cNvSpPr>
          <p:nvPr>
            <p:ph type="body" sz="quarter" idx="10"/>
          </p:nvPr>
        </p:nvSpPr>
        <p:spPr>
          <a:xfrm>
            <a:off x="838200" y="2085975"/>
            <a:ext cx="10515600" cy="380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pic>
        <p:nvPicPr>
          <p:cNvPr id="5" name="Picture 4" descr="A logo with a circle in the middle&#10;&#10;Description automatically generated">
            <a:extLst>
              <a:ext uri="{FF2B5EF4-FFF2-40B4-BE49-F238E27FC236}">
                <a16:creationId xmlns:a16="http://schemas.microsoft.com/office/drawing/2014/main" id="{9EA1463B-13B1-5694-EAEE-77D154B50E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sp>
        <p:nvSpPr>
          <p:cNvPr id="7" name="Text Placeholder 6">
            <a:extLst>
              <a:ext uri="{FF2B5EF4-FFF2-40B4-BE49-F238E27FC236}">
                <a16:creationId xmlns:a16="http://schemas.microsoft.com/office/drawing/2014/main" id="{9DBCD2FC-AC55-B65F-3B79-882B8A21EFDC}"/>
              </a:ext>
            </a:extLst>
          </p:cNvPr>
          <p:cNvSpPr>
            <a:spLocks noGrp="1"/>
          </p:cNvSpPr>
          <p:nvPr>
            <p:ph type="body" sz="quarter" idx="11" hasCustomPrompt="1"/>
          </p:nvPr>
        </p:nvSpPr>
        <p:spPr>
          <a:xfrm>
            <a:off x="6096000" y="6096000"/>
            <a:ext cx="5257800" cy="546538"/>
          </a:xfrm>
        </p:spPr>
        <p:txBody>
          <a:bodyPr anchor="ctr"/>
          <a:lstStyle>
            <a:lvl1pPr marL="0" indent="0" algn="r">
              <a:buNone/>
              <a:defRPr/>
            </a:lvl1pPr>
          </a:lstStyle>
          <a:p>
            <a:pPr lvl="0"/>
            <a:r>
              <a:rPr lang="en-US"/>
              <a:t>Company Name (if applicable)</a:t>
            </a:r>
            <a:endParaRPr lang="en-AE"/>
          </a:p>
        </p:txBody>
      </p:sp>
    </p:spTree>
    <p:extLst>
      <p:ext uri="{BB962C8B-B14F-4D97-AF65-F5344CB8AC3E}">
        <p14:creationId xmlns:p14="http://schemas.microsoft.com/office/powerpoint/2010/main" val="3644924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text content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577F-5462-42CF-D9AA-0D049F781A0F}"/>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E"/>
          </a:p>
        </p:txBody>
      </p:sp>
      <p:sp>
        <p:nvSpPr>
          <p:cNvPr id="4" name="Text Placeholder 3">
            <a:extLst>
              <a:ext uri="{FF2B5EF4-FFF2-40B4-BE49-F238E27FC236}">
                <a16:creationId xmlns:a16="http://schemas.microsoft.com/office/drawing/2014/main" id="{04F5C030-8B5C-4A5C-4063-5CD8CBD4B4F6}"/>
              </a:ext>
            </a:extLst>
          </p:cNvPr>
          <p:cNvSpPr>
            <a:spLocks noGrp="1"/>
          </p:cNvSpPr>
          <p:nvPr>
            <p:ph type="body" sz="quarter" idx="10"/>
          </p:nvPr>
        </p:nvSpPr>
        <p:spPr>
          <a:xfrm>
            <a:off x="838200" y="2085975"/>
            <a:ext cx="10515600" cy="3800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pic>
        <p:nvPicPr>
          <p:cNvPr id="5" name="Picture 4" descr="A logo with a circle in the middle&#10;&#10;Description automatically generated">
            <a:extLst>
              <a:ext uri="{FF2B5EF4-FFF2-40B4-BE49-F238E27FC236}">
                <a16:creationId xmlns:a16="http://schemas.microsoft.com/office/drawing/2014/main" id="{9EA1463B-13B1-5694-EAEE-77D154B50E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313" y="5988844"/>
            <a:ext cx="783431" cy="783431"/>
          </a:xfrm>
          <a:prstGeom prst="rect">
            <a:avLst/>
          </a:prstGeom>
        </p:spPr>
      </p:pic>
    </p:spTree>
    <p:extLst>
      <p:ext uri="{BB962C8B-B14F-4D97-AF65-F5344CB8AC3E}">
        <p14:creationId xmlns:p14="http://schemas.microsoft.com/office/powerpoint/2010/main" val="8420171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ack Cover">
    <p:bg>
      <p:bgPr>
        <a:solidFill>
          <a:schemeClr val="tx1"/>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A957D9E2-5237-26A2-849C-F092CCBDC31A}"/>
              </a:ext>
            </a:extLst>
          </p:cNvPr>
          <p:cNvSpPr/>
          <p:nvPr userDrawn="1"/>
        </p:nvSpPr>
        <p:spPr>
          <a:xfrm>
            <a:off x="813582" y="206656"/>
            <a:ext cx="11167188" cy="6452006"/>
          </a:xfrm>
          <a:custGeom>
            <a:avLst/>
            <a:gdLst>
              <a:gd name="connsiteX0" fmla="*/ 0 w 11775688"/>
              <a:gd name="connsiteY0" fmla="*/ 0 h 6430537"/>
              <a:gd name="connsiteX1" fmla="*/ 10868722 w 11775688"/>
              <a:gd name="connsiteY1" fmla="*/ 0 h 6430537"/>
              <a:gd name="connsiteX2" fmla="*/ 10868722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1034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48468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7434 w 11775688"/>
              <a:gd name="connsiteY7" fmla="*/ 2141034 h 6430537"/>
              <a:gd name="connsiteX8" fmla="*/ 0 w 11775688"/>
              <a:gd name="connsiteY8" fmla="*/ 2126165 h 6430537"/>
              <a:gd name="connsiteX9" fmla="*/ 0 w 11775688"/>
              <a:gd name="connsiteY9" fmla="*/ 0 h 6430537"/>
              <a:gd name="connsiteX0" fmla="*/ 0 w 11775688"/>
              <a:gd name="connsiteY0" fmla="*/ 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0 w 11775688"/>
              <a:gd name="connsiteY9" fmla="*/ 0 h 6430537"/>
              <a:gd name="connsiteX0" fmla="*/ 965606 w 11775688"/>
              <a:gd name="connsiteY0" fmla="*/ 560760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965606 w 11775688"/>
              <a:gd name="connsiteY9" fmla="*/ 560760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0 w 11775688"/>
              <a:gd name="connsiteY8" fmla="*/ 2126165 h 6430537"/>
              <a:gd name="connsiteX9" fmla="*/ 1089964 w 11775688"/>
              <a:gd name="connsiteY9" fmla="*/ 7282 h 6430537"/>
              <a:gd name="connsiteX0" fmla="*/ 1089964 w 11775688"/>
              <a:gd name="connsiteY0" fmla="*/ 7282 h 6430537"/>
              <a:gd name="connsiteX1" fmla="*/ 10868722 w 11775688"/>
              <a:gd name="connsiteY1" fmla="*/ 0 h 6430537"/>
              <a:gd name="connsiteX2" fmla="*/ 11485756 w 11775688"/>
              <a:gd name="connsiteY2" fmla="*/ 11151 h 6430537"/>
              <a:gd name="connsiteX3" fmla="*/ 11775688 w 11775688"/>
              <a:gd name="connsiteY3" fmla="*/ 11151 h 6430537"/>
              <a:gd name="connsiteX4" fmla="*/ 10868722 w 11775688"/>
              <a:gd name="connsiteY4" fmla="*/ 2148468 h 6430537"/>
              <a:gd name="connsiteX5" fmla="*/ 10868722 w 11775688"/>
              <a:gd name="connsiteY5" fmla="*/ 6430537 h 6430537"/>
              <a:gd name="connsiteX6" fmla="*/ 1806497 w 11775688"/>
              <a:gd name="connsiteY6" fmla="*/ 6430537 h 6430537"/>
              <a:gd name="connsiteX7" fmla="*/ 0 w 11775688"/>
              <a:gd name="connsiteY7" fmla="*/ 2141034 h 6430537"/>
              <a:gd name="connsiteX8" fmla="*/ 373075 w 11775688"/>
              <a:gd name="connsiteY8" fmla="*/ 2490295 h 6430537"/>
              <a:gd name="connsiteX9" fmla="*/ 1089964 w 11775688"/>
              <a:gd name="connsiteY9" fmla="*/ 7282 h 6430537"/>
              <a:gd name="connsiteX0" fmla="*/ 716889 w 11402613"/>
              <a:gd name="connsiteY0" fmla="*/ 7282 h 6430537"/>
              <a:gd name="connsiteX1" fmla="*/ 10495647 w 11402613"/>
              <a:gd name="connsiteY1" fmla="*/ 0 h 6430537"/>
              <a:gd name="connsiteX2" fmla="*/ 11112681 w 11402613"/>
              <a:gd name="connsiteY2" fmla="*/ 11151 h 6430537"/>
              <a:gd name="connsiteX3" fmla="*/ 11402613 w 11402613"/>
              <a:gd name="connsiteY3" fmla="*/ 11151 h 6430537"/>
              <a:gd name="connsiteX4" fmla="*/ 10495647 w 11402613"/>
              <a:gd name="connsiteY4" fmla="*/ 2148468 h 6430537"/>
              <a:gd name="connsiteX5" fmla="*/ 10495647 w 11402613"/>
              <a:gd name="connsiteY5" fmla="*/ 6430537 h 6430537"/>
              <a:gd name="connsiteX6" fmla="*/ 1433422 w 11402613"/>
              <a:gd name="connsiteY6" fmla="*/ 6430537 h 6430537"/>
              <a:gd name="connsiteX7" fmla="*/ 95098 w 11402613"/>
              <a:gd name="connsiteY7" fmla="*/ 3714076 h 6430537"/>
              <a:gd name="connsiteX8" fmla="*/ 0 w 11402613"/>
              <a:gd name="connsiteY8" fmla="*/ 2490295 h 6430537"/>
              <a:gd name="connsiteX9" fmla="*/ 716889 w 1140261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460858 w 11768373"/>
              <a:gd name="connsiteY7" fmla="*/ 3714076 h 6430537"/>
              <a:gd name="connsiteX8" fmla="*/ 0 w 11768373"/>
              <a:gd name="connsiteY8" fmla="*/ 2752469 h 6430537"/>
              <a:gd name="connsiteX9" fmla="*/ 1082649 w 11768373"/>
              <a:gd name="connsiteY9" fmla="*/ 7282 h 6430537"/>
              <a:gd name="connsiteX0" fmla="*/ 1082649 w 11768373"/>
              <a:gd name="connsiteY0" fmla="*/ 7282 h 6430537"/>
              <a:gd name="connsiteX1" fmla="*/ 10861407 w 11768373"/>
              <a:gd name="connsiteY1" fmla="*/ 0 h 6430537"/>
              <a:gd name="connsiteX2" fmla="*/ 11478441 w 11768373"/>
              <a:gd name="connsiteY2" fmla="*/ 11151 h 6430537"/>
              <a:gd name="connsiteX3" fmla="*/ 11768373 w 11768373"/>
              <a:gd name="connsiteY3" fmla="*/ 11151 h 6430537"/>
              <a:gd name="connsiteX4" fmla="*/ 10861407 w 11768373"/>
              <a:gd name="connsiteY4" fmla="*/ 2148468 h 6430537"/>
              <a:gd name="connsiteX5" fmla="*/ 10861407 w 11768373"/>
              <a:gd name="connsiteY5" fmla="*/ 6430537 h 6430537"/>
              <a:gd name="connsiteX6" fmla="*/ 1799182 w 11768373"/>
              <a:gd name="connsiteY6" fmla="*/ 6430537 h 6430537"/>
              <a:gd name="connsiteX7" fmla="*/ 1 w 11768373"/>
              <a:gd name="connsiteY7" fmla="*/ 6430487 h 6430537"/>
              <a:gd name="connsiteX8" fmla="*/ 0 w 11768373"/>
              <a:gd name="connsiteY8" fmla="*/ 2752469 h 6430537"/>
              <a:gd name="connsiteX9" fmla="*/ 1082649 w 11768373"/>
              <a:gd name="connsiteY9" fmla="*/ 7282 h 6430537"/>
              <a:gd name="connsiteX0" fmla="*/ 1082649 w 11768373"/>
              <a:gd name="connsiteY0" fmla="*/ 0 h 6423255"/>
              <a:gd name="connsiteX1" fmla="*/ 8922879 w 11768373"/>
              <a:gd name="connsiteY1" fmla="*/ 1 h 6423255"/>
              <a:gd name="connsiteX2" fmla="*/ 11478441 w 11768373"/>
              <a:gd name="connsiteY2" fmla="*/ 3869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768373"/>
              <a:gd name="connsiteY0" fmla="*/ 0 h 6423255"/>
              <a:gd name="connsiteX1" fmla="*/ 8922879 w 11768373"/>
              <a:gd name="connsiteY1" fmla="*/ 1 h 6423255"/>
              <a:gd name="connsiteX2" fmla="*/ 9752054 w 11768373"/>
              <a:gd name="connsiteY2" fmla="*/ 11151 h 6423255"/>
              <a:gd name="connsiteX3" fmla="*/ 11768373 w 11768373"/>
              <a:gd name="connsiteY3" fmla="*/ 3869 h 6423255"/>
              <a:gd name="connsiteX4" fmla="*/ 10861407 w 11768373"/>
              <a:gd name="connsiteY4" fmla="*/ 2141186 h 6423255"/>
              <a:gd name="connsiteX5" fmla="*/ 10861407 w 11768373"/>
              <a:gd name="connsiteY5" fmla="*/ 6423255 h 6423255"/>
              <a:gd name="connsiteX6" fmla="*/ 1799182 w 11768373"/>
              <a:gd name="connsiteY6" fmla="*/ 6423255 h 6423255"/>
              <a:gd name="connsiteX7" fmla="*/ 1 w 11768373"/>
              <a:gd name="connsiteY7" fmla="*/ 6423205 h 6423255"/>
              <a:gd name="connsiteX8" fmla="*/ 0 w 11768373"/>
              <a:gd name="connsiteY8" fmla="*/ 2745187 h 6423255"/>
              <a:gd name="connsiteX9" fmla="*/ 1082649 w 11768373"/>
              <a:gd name="connsiteY9" fmla="*/ 0 h 6423255"/>
              <a:gd name="connsiteX0" fmla="*/ 1082649 w 11153896"/>
              <a:gd name="connsiteY0" fmla="*/ 10697 h 6433952"/>
              <a:gd name="connsiteX1" fmla="*/ 8922879 w 11153896"/>
              <a:gd name="connsiteY1" fmla="*/ 10698 h 6433952"/>
              <a:gd name="connsiteX2" fmla="*/ 9752054 w 11153896"/>
              <a:gd name="connsiteY2" fmla="*/ 21848 h 6433952"/>
              <a:gd name="connsiteX3" fmla="*/ 11153896 w 11153896"/>
              <a:gd name="connsiteY3" fmla="*/ 0 h 6433952"/>
              <a:gd name="connsiteX4" fmla="*/ 10861407 w 11153896"/>
              <a:gd name="connsiteY4" fmla="*/ 2151883 h 6433952"/>
              <a:gd name="connsiteX5" fmla="*/ 10861407 w 11153896"/>
              <a:gd name="connsiteY5" fmla="*/ 6433952 h 6433952"/>
              <a:gd name="connsiteX6" fmla="*/ 1799182 w 11153896"/>
              <a:gd name="connsiteY6" fmla="*/ 6433952 h 6433952"/>
              <a:gd name="connsiteX7" fmla="*/ 1 w 11153896"/>
              <a:gd name="connsiteY7" fmla="*/ 6433902 h 6433952"/>
              <a:gd name="connsiteX8" fmla="*/ 0 w 11153896"/>
              <a:gd name="connsiteY8" fmla="*/ 2755884 h 6433952"/>
              <a:gd name="connsiteX9" fmla="*/ 1082649 w 11153896"/>
              <a:gd name="connsiteY9" fmla="*/ 10697 h 6433952"/>
              <a:gd name="connsiteX0" fmla="*/ 1082649 w 10861407"/>
              <a:gd name="connsiteY0" fmla="*/ 0 h 6423255"/>
              <a:gd name="connsiteX1" fmla="*/ 8922879 w 10861407"/>
              <a:gd name="connsiteY1" fmla="*/ 1 h 6423255"/>
              <a:gd name="connsiteX2" fmla="*/ 9752054 w 10861407"/>
              <a:gd name="connsiteY2" fmla="*/ 11151 h 6423255"/>
              <a:gd name="connsiteX3" fmla="*/ 10861407 w 10861407"/>
              <a:gd name="connsiteY3" fmla="*/ 2141186 h 6423255"/>
              <a:gd name="connsiteX4" fmla="*/ 10861407 w 10861407"/>
              <a:gd name="connsiteY4" fmla="*/ 6423255 h 6423255"/>
              <a:gd name="connsiteX5" fmla="*/ 1799182 w 10861407"/>
              <a:gd name="connsiteY5" fmla="*/ 6423255 h 6423255"/>
              <a:gd name="connsiteX6" fmla="*/ 1 w 10861407"/>
              <a:gd name="connsiteY6" fmla="*/ 6423205 h 6423255"/>
              <a:gd name="connsiteX7" fmla="*/ 0 w 10861407"/>
              <a:gd name="connsiteY7" fmla="*/ 2745187 h 6423255"/>
              <a:gd name="connsiteX8" fmla="*/ 1082649 w 10861407"/>
              <a:gd name="connsiteY8" fmla="*/ 0 h 6423255"/>
              <a:gd name="connsiteX0" fmla="*/ 1082649 w 10861407"/>
              <a:gd name="connsiteY0" fmla="*/ 0 h 6423255"/>
              <a:gd name="connsiteX1" fmla="*/ 8922879 w 10861407"/>
              <a:gd name="connsiteY1" fmla="*/ 1 h 6423255"/>
              <a:gd name="connsiteX2" fmla="*/ 10861407 w 10861407"/>
              <a:gd name="connsiteY2" fmla="*/ 2141186 h 6423255"/>
              <a:gd name="connsiteX3" fmla="*/ 10861407 w 10861407"/>
              <a:gd name="connsiteY3" fmla="*/ 6423255 h 6423255"/>
              <a:gd name="connsiteX4" fmla="*/ 1799182 w 10861407"/>
              <a:gd name="connsiteY4" fmla="*/ 6423255 h 6423255"/>
              <a:gd name="connsiteX5" fmla="*/ 1 w 10861407"/>
              <a:gd name="connsiteY5" fmla="*/ 6423205 h 6423255"/>
              <a:gd name="connsiteX6" fmla="*/ 0 w 10861407"/>
              <a:gd name="connsiteY6" fmla="*/ 2745187 h 6423255"/>
              <a:gd name="connsiteX7" fmla="*/ 1082649 w 10861407"/>
              <a:gd name="connsiteY7" fmla="*/ 0 h 6423255"/>
              <a:gd name="connsiteX0" fmla="*/ 1082649 w 11168646"/>
              <a:gd name="connsiteY0" fmla="*/ 0 h 6423255"/>
              <a:gd name="connsiteX1" fmla="*/ 11168646 w 11168646"/>
              <a:gd name="connsiteY1" fmla="*/ 1 h 6423255"/>
              <a:gd name="connsiteX2" fmla="*/ 10861407 w 11168646"/>
              <a:gd name="connsiteY2" fmla="*/ 2141186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9888485 w 11168646"/>
              <a:gd name="connsiteY2" fmla="*/ 2112055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861407 w 11168646"/>
              <a:gd name="connsiteY3" fmla="*/ 6423255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371289 w 11168646"/>
              <a:gd name="connsiteY3" fmla="*/ 6408689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082649 w 11168646"/>
              <a:gd name="connsiteY0" fmla="*/ 0 h 6423255"/>
              <a:gd name="connsiteX1" fmla="*/ 11168646 w 11168646"/>
              <a:gd name="connsiteY1" fmla="*/ 1 h 6423255"/>
              <a:gd name="connsiteX2" fmla="*/ 10444440 w 11168646"/>
              <a:gd name="connsiteY2" fmla="*/ 1820751 h 6423255"/>
              <a:gd name="connsiteX3" fmla="*/ 10437126 w 11168646"/>
              <a:gd name="connsiteY3" fmla="*/ 6415973 h 6423255"/>
              <a:gd name="connsiteX4" fmla="*/ 1799182 w 11168646"/>
              <a:gd name="connsiteY4" fmla="*/ 6423255 h 6423255"/>
              <a:gd name="connsiteX5" fmla="*/ 1 w 11168646"/>
              <a:gd name="connsiteY5" fmla="*/ 6423205 h 6423255"/>
              <a:gd name="connsiteX6" fmla="*/ 0 w 11168646"/>
              <a:gd name="connsiteY6" fmla="*/ 2745187 h 6423255"/>
              <a:gd name="connsiteX7" fmla="*/ 1082649 w 11168646"/>
              <a:gd name="connsiteY7" fmla="*/ 0 h 6423255"/>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552010"/>
              <a:gd name="connsiteX1" fmla="*/ 11309324 w 11309324"/>
              <a:gd name="connsiteY1" fmla="*/ 1 h 6552010"/>
              <a:gd name="connsiteX2" fmla="*/ 10585118 w 11309324"/>
              <a:gd name="connsiteY2" fmla="*/ 1820751 h 6552010"/>
              <a:gd name="connsiteX3" fmla="*/ 10577804 w 11309324"/>
              <a:gd name="connsiteY3" fmla="*/ 6415973 h 6552010"/>
              <a:gd name="connsiteX4" fmla="*/ 1939860 w 11309324"/>
              <a:gd name="connsiteY4" fmla="*/ 6423255 h 6552010"/>
              <a:gd name="connsiteX5" fmla="*/ 140679 w 11309324"/>
              <a:gd name="connsiteY5" fmla="*/ 6423205 h 6552010"/>
              <a:gd name="connsiteX6" fmla="*/ 119164 w 11309324"/>
              <a:gd name="connsiteY6" fmla="*/ 4688174 h 6552010"/>
              <a:gd name="connsiteX7" fmla="*/ 140678 w 11309324"/>
              <a:gd name="connsiteY7" fmla="*/ 2745187 h 6552010"/>
              <a:gd name="connsiteX8" fmla="*/ 1223327 w 11309324"/>
              <a:gd name="connsiteY8" fmla="*/ 0 h 6552010"/>
              <a:gd name="connsiteX0" fmla="*/ 1223327 w 11309324"/>
              <a:gd name="connsiteY0" fmla="*/ 0 h 6423255"/>
              <a:gd name="connsiteX1" fmla="*/ 11309324 w 11309324"/>
              <a:gd name="connsiteY1" fmla="*/ 1 h 6423255"/>
              <a:gd name="connsiteX2" fmla="*/ 10585118 w 11309324"/>
              <a:gd name="connsiteY2" fmla="*/ 1820751 h 6423255"/>
              <a:gd name="connsiteX3" fmla="*/ 10577804 w 11309324"/>
              <a:gd name="connsiteY3" fmla="*/ 6415973 h 6423255"/>
              <a:gd name="connsiteX4" fmla="*/ 1939860 w 11309324"/>
              <a:gd name="connsiteY4" fmla="*/ 6423255 h 6423255"/>
              <a:gd name="connsiteX5" fmla="*/ 140679 w 11309324"/>
              <a:gd name="connsiteY5" fmla="*/ 6423205 h 6423255"/>
              <a:gd name="connsiteX6" fmla="*/ 119164 w 11309324"/>
              <a:gd name="connsiteY6" fmla="*/ 4688174 h 6423255"/>
              <a:gd name="connsiteX7" fmla="*/ 140678 w 11309324"/>
              <a:gd name="connsiteY7" fmla="*/ 2745187 h 6423255"/>
              <a:gd name="connsiteX8" fmla="*/ 1223327 w 11309324"/>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70415 w 11256412"/>
              <a:gd name="connsiteY0" fmla="*/ 0 h 6423255"/>
              <a:gd name="connsiteX1" fmla="*/ 11256412 w 11256412"/>
              <a:gd name="connsiteY1" fmla="*/ 1 h 6423255"/>
              <a:gd name="connsiteX2" fmla="*/ 10532206 w 11256412"/>
              <a:gd name="connsiteY2" fmla="*/ 1820751 h 6423255"/>
              <a:gd name="connsiteX3" fmla="*/ 10524892 w 11256412"/>
              <a:gd name="connsiteY3" fmla="*/ 6415973 h 6423255"/>
              <a:gd name="connsiteX4" fmla="*/ 1886948 w 11256412"/>
              <a:gd name="connsiteY4" fmla="*/ 6423255 h 6423255"/>
              <a:gd name="connsiteX5" fmla="*/ 87767 w 11256412"/>
              <a:gd name="connsiteY5" fmla="*/ 6423205 h 6423255"/>
              <a:gd name="connsiteX6" fmla="*/ 66252 w 11256412"/>
              <a:gd name="connsiteY6" fmla="*/ 4688174 h 6423255"/>
              <a:gd name="connsiteX7" fmla="*/ 87766 w 11256412"/>
              <a:gd name="connsiteY7" fmla="*/ 2745187 h 6423255"/>
              <a:gd name="connsiteX8" fmla="*/ 1170415 w 11256412"/>
              <a:gd name="connsiteY8" fmla="*/ 0 h 6423255"/>
              <a:gd name="connsiteX0" fmla="*/ 1104186 w 11190183"/>
              <a:gd name="connsiteY0" fmla="*/ 0 h 6423255"/>
              <a:gd name="connsiteX1" fmla="*/ 11190183 w 11190183"/>
              <a:gd name="connsiteY1" fmla="*/ 1 h 6423255"/>
              <a:gd name="connsiteX2" fmla="*/ 10465977 w 11190183"/>
              <a:gd name="connsiteY2" fmla="*/ 1820751 h 6423255"/>
              <a:gd name="connsiteX3" fmla="*/ 10458663 w 11190183"/>
              <a:gd name="connsiteY3" fmla="*/ 6415973 h 6423255"/>
              <a:gd name="connsiteX4" fmla="*/ 1820719 w 11190183"/>
              <a:gd name="connsiteY4" fmla="*/ 6423255 h 6423255"/>
              <a:gd name="connsiteX5" fmla="*/ 21538 w 11190183"/>
              <a:gd name="connsiteY5" fmla="*/ 6423205 h 6423255"/>
              <a:gd name="connsiteX6" fmla="*/ 23 w 11190183"/>
              <a:gd name="connsiteY6" fmla="*/ 4688174 h 6423255"/>
              <a:gd name="connsiteX7" fmla="*/ 21537 w 11190183"/>
              <a:gd name="connsiteY7" fmla="*/ 2745187 h 6423255"/>
              <a:gd name="connsiteX8" fmla="*/ 1104186 w 11190183"/>
              <a:gd name="connsiteY8" fmla="*/ 0 h 6423255"/>
              <a:gd name="connsiteX0" fmla="*/ 1083013 w 11169010"/>
              <a:gd name="connsiteY0" fmla="*/ 0 h 6423255"/>
              <a:gd name="connsiteX1" fmla="*/ 11169010 w 11169010"/>
              <a:gd name="connsiteY1" fmla="*/ 1 h 6423255"/>
              <a:gd name="connsiteX2" fmla="*/ 10444804 w 11169010"/>
              <a:gd name="connsiteY2" fmla="*/ 1820751 h 6423255"/>
              <a:gd name="connsiteX3" fmla="*/ 10437490 w 11169010"/>
              <a:gd name="connsiteY3" fmla="*/ 6415973 h 6423255"/>
              <a:gd name="connsiteX4" fmla="*/ 1799546 w 11169010"/>
              <a:gd name="connsiteY4" fmla="*/ 6423255 h 6423255"/>
              <a:gd name="connsiteX5" fmla="*/ 365 w 11169010"/>
              <a:gd name="connsiteY5" fmla="*/ 6423205 h 6423255"/>
              <a:gd name="connsiteX6" fmla="*/ 1061500 w 11169010"/>
              <a:gd name="connsiteY6" fmla="*/ 4717304 h 6423255"/>
              <a:gd name="connsiteX7" fmla="*/ 364 w 11169010"/>
              <a:gd name="connsiteY7" fmla="*/ 2745187 h 6423255"/>
              <a:gd name="connsiteX8" fmla="*/ 1083013 w 11169010"/>
              <a:gd name="connsiteY8" fmla="*/ 0 h 6423255"/>
              <a:gd name="connsiteX0" fmla="*/ 1092801 w 11178798"/>
              <a:gd name="connsiteY0" fmla="*/ 0 h 6423255"/>
              <a:gd name="connsiteX1" fmla="*/ 11178798 w 11178798"/>
              <a:gd name="connsiteY1" fmla="*/ 1 h 6423255"/>
              <a:gd name="connsiteX2" fmla="*/ 10454592 w 11178798"/>
              <a:gd name="connsiteY2" fmla="*/ 1820751 h 6423255"/>
              <a:gd name="connsiteX3" fmla="*/ 10447278 w 11178798"/>
              <a:gd name="connsiteY3" fmla="*/ 6415973 h 6423255"/>
              <a:gd name="connsiteX4" fmla="*/ 1809334 w 11178798"/>
              <a:gd name="connsiteY4" fmla="*/ 6423255 h 6423255"/>
              <a:gd name="connsiteX5" fmla="*/ 10153 w 11178798"/>
              <a:gd name="connsiteY5" fmla="*/ 6423205 h 6423255"/>
              <a:gd name="connsiteX6" fmla="*/ 10584 w 11178798"/>
              <a:gd name="connsiteY6" fmla="*/ 4586218 h 6423255"/>
              <a:gd name="connsiteX7" fmla="*/ 10152 w 11178798"/>
              <a:gd name="connsiteY7" fmla="*/ 2745187 h 6423255"/>
              <a:gd name="connsiteX8" fmla="*/ 1092801 w 11178798"/>
              <a:gd name="connsiteY8" fmla="*/ 0 h 6423255"/>
              <a:gd name="connsiteX0" fmla="*/ 1218255 w 11304252"/>
              <a:gd name="connsiteY0" fmla="*/ 0 h 6423255"/>
              <a:gd name="connsiteX1" fmla="*/ 11304252 w 11304252"/>
              <a:gd name="connsiteY1" fmla="*/ 1 h 6423255"/>
              <a:gd name="connsiteX2" fmla="*/ 10580046 w 11304252"/>
              <a:gd name="connsiteY2" fmla="*/ 1820751 h 6423255"/>
              <a:gd name="connsiteX3" fmla="*/ 10572732 w 11304252"/>
              <a:gd name="connsiteY3" fmla="*/ 6415973 h 6423255"/>
              <a:gd name="connsiteX4" fmla="*/ 1934788 w 11304252"/>
              <a:gd name="connsiteY4" fmla="*/ 6423255 h 6423255"/>
              <a:gd name="connsiteX5" fmla="*/ 135607 w 11304252"/>
              <a:gd name="connsiteY5" fmla="*/ 6423205 h 6423255"/>
              <a:gd name="connsiteX6" fmla="*/ 128721 w 11304252"/>
              <a:gd name="connsiteY6" fmla="*/ 5809695 h 6423255"/>
              <a:gd name="connsiteX7" fmla="*/ 136038 w 11304252"/>
              <a:gd name="connsiteY7" fmla="*/ 4586218 h 6423255"/>
              <a:gd name="connsiteX8" fmla="*/ 135606 w 11304252"/>
              <a:gd name="connsiteY8" fmla="*/ 2745187 h 6423255"/>
              <a:gd name="connsiteX9" fmla="*/ 1218255 w 11304252"/>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7637 w 11193634"/>
              <a:gd name="connsiteY0" fmla="*/ 0 h 6423255"/>
              <a:gd name="connsiteX1" fmla="*/ 11193634 w 11193634"/>
              <a:gd name="connsiteY1" fmla="*/ 1 h 6423255"/>
              <a:gd name="connsiteX2" fmla="*/ 10469428 w 11193634"/>
              <a:gd name="connsiteY2" fmla="*/ 1820751 h 6423255"/>
              <a:gd name="connsiteX3" fmla="*/ 10462114 w 11193634"/>
              <a:gd name="connsiteY3" fmla="*/ 6415973 h 6423255"/>
              <a:gd name="connsiteX4" fmla="*/ 1824170 w 11193634"/>
              <a:gd name="connsiteY4" fmla="*/ 6423255 h 6423255"/>
              <a:gd name="connsiteX5" fmla="*/ 24989 w 11193634"/>
              <a:gd name="connsiteY5" fmla="*/ 6423205 h 6423255"/>
              <a:gd name="connsiteX6" fmla="*/ 2241924 w 11193634"/>
              <a:gd name="connsiteY6" fmla="*/ 4811979 h 6423255"/>
              <a:gd name="connsiteX7" fmla="*/ 25420 w 11193634"/>
              <a:gd name="connsiteY7" fmla="*/ 4586218 h 6423255"/>
              <a:gd name="connsiteX8" fmla="*/ 24988 w 11193634"/>
              <a:gd name="connsiteY8" fmla="*/ 2745187 h 6423255"/>
              <a:gd name="connsiteX9" fmla="*/ 1107637 w 11193634"/>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68 w 11190465"/>
              <a:gd name="connsiteY0" fmla="*/ 0 h 6423255"/>
              <a:gd name="connsiteX1" fmla="*/ 11190465 w 11190465"/>
              <a:gd name="connsiteY1" fmla="*/ 1 h 6423255"/>
              <a:gd name="connsiteX2" fmla="*/ 10466259 w 11190465"/>
              <a:gd name="connsiteY2" fmla="*/ 1820751 h 6423255"/>
              <a:gd name="connsiteX3" fmla="*/ 10458945 w 11190465"/>
              <a:gd name="connsiteY3" fmla="*/ 6415973 h 6423255"/>
              <a:gd name="connsiteX4" fmla="*/ 1821001 w 11190465"/>
              <a:gd name="connsiteY4" fmla="*/ 6423255 h 6423255"/>
              <a:gd name="connsiteX5" fmla="*/ 21820 w 11190465"/>
              <a:gd name="connsiteY5" fmla="*/ 6423205 h 6423255"/>
              <a:gd name="connsiteX6" fmla="*/ 2633776 w 11190465"/>
              <a:gd name="connsiteY6" fmla="*/ 4608066 h 6423255"/>
              <a:gd name="connsiteX7" fmla="*/ 22251 w 11190465"/>
              <a:gd name="connsiteY7" fmla="*/ 4586218 h 6423255"/>
              <a:gd name="connsiteX8" fmla="*/ 21819 w 11190465"/>
              <a:gd name="connsiteY8" fmla="*/ 2745187 h 6423255"/>
              <a:gd name="connsiteX9" fmla="*/ 1104468 w 11190465"/>
              <a:gd name="connsiteY9" fmla="*/ 0 h 6423255"/>
              <a:gd name="connsiteX0" fmla="*/ 1104418 w 11190415"/>
              <a:gd name="connsiteY0" fmla="*/ 0 h 6423255"/>
              <a:gd name="connsiteX1" fmla="*/ 11190415 w 11190415"/>
              <a:gd name="connsiteY1" fmla="*/ 1 h 6423255"/>
              <a:gd name="connsiteX2" fmla="*/ 10466209 w 11190415"/>
              <a:gd name="connsiteY2" fmla="*/ 1820751 h 6423255"/>
              <a:gd name="connsiteX3" fmla="*/ 10458895 w 11190415"/>
              <a:gd name="connsiteY3" fmla="*/ 6415973 h 6423255"/>
              <a:gd name="connsiteX4" fmla="*/ 1820951 w 11190415"/>
              <a:gd name="connsiteY4" fmla="*/ 6423255 h 6423255"/>
              <a:gd name="connsiteX5" fmla="*/ 21770 w 11190415"/>
              <a:gd name="connsiteY5" fmla="*/ 6423205 h 6423255"/>
              <a:gd name="connsiteX6" fmla="*/ 2633726 w 11190415"/>
              <a:gd name="connsiteY6" fmla="*/ 4608066 h 6423255"/>
              <a:gd name="connsiteX7" fmla="*/ 22201 w 11190415"/>
              <a:gd name="connsiteY7" fmla="*/ 4586218 h 6423255"/>
              <a:gd name="connsiteX8" fmla="*/ 21769 w 11190415"/>
              <a:gd name="connsiteY8" fmla="*/ 2745187 h 6423255"/>
              <a:gd name="connsiteX9" fmla="*/ 1104418 w 11190415"/>
              <a:gd name="connsiteY9" fmla="*/ 0 h 6423255"/>
              <a:gd name="connsiteX0" fmla="*/ 1103490 w 11189487"/>
              <a:gd name="connsiteY0" fmla="*/ 0 h 6423255"/>
              <a:gd name="connsiteX1" fmla="*/ 11189487 w 11189487"/>
              <a:gd name="connsiteY1" fmla="*/ 1 h 6423255"/>
              <a:gd name="connsiteX2" fmla="*/ 10465281 w 11189487"/>
              <a:gd name="connsiteY2" fmla="*/ 1820751 h 6423255"/>
              <a:gd name="connsiteX3" fmla="*/ 10457967 w 11189487"/>
              <a:gd name="connsiteY3" fmla="*/ 6415973 h 6423255"/>
              <a:gd name="connsiteX4" fmla="*/ 1820023 w 11189487"/>
              <a:gd name="connsiteY4" fmla="*/ 6423255 h 6423255"/>
              <a:gd name="connsiteX5" fmla="*/ 20842 w 11189487"/>
              <a:gd name="connsiteY5" fmla="*/ 6423205 h 6423255"/>
              <a:gd name="connsiteX6" fmla="*/ 2771787 w 11189487"/>
              <a:gd name="connsiteY6" fmla="*/ 4593501 h 6423255"/>
              <a:gd name="connsiteX7" fmla="*/ 21273 w 11189487"/>
              <a:gd name="connsiteY7" fmla="*/ 4586218 h 6423255"/>
              <a:gd name="connsiteX8" fmla="*/ 20841 w 11189487"/>
              <a:gd name="connsiteY8" fmla="*/ 2745187 h 6423255"/>
              <a:gd name="connsiteX9" fmla="*/ 1103490 w 11189487"/>
              <a:gd name="connsiteY9" fmla="*/ 0 h 6423255"/>
              <a:gd name="connsiteX0" fmla="*/ 1102384 w 11188381"/>
              <a:gd name="connsiteY0" fmla="*/ 0 h 6423255"/>
              <a:gd name="connsiteX1" fmla="*/ 11188381 w 11188381"/>
              <a:gd name="connsiteY1" fmla="*/ 1 h 6423255"/>
              <a:gd name="connsiteX2" fmla="*/ 10464175 w 11188381"/>
              <a:gd name="connsiteY2" fmla="*/ 1820751 h 6423255"/>
              <a:gd name="connsiteX3" fmla="*/ 10456861 w 11188381"/>
              <a:gd name="connsiteY3" fmla="*/ 6415973 h 6423255"/>
              <a:gd name="connsiteX4" fmla="*/ 1818917 w 11188381"/>
              <a:gd name="connsiteY4" fmla="*/ 6423255 h 6423255"/>
              <a:gd name="connsiteX5" fmla="*/ 19736 w 11188381"/>
              <a:gd name="connsiteY5" fmla="*/ 6423205 h 6423255"/>
              <a:gd name="connsiteX6" fmla="*/ 2953561 w 11188381"/>
              <a:gd name="connsiteY6" fmla="*/ 4600784 h 6423255"/>
              <a:gd name="connsiteX7" fmla="*/ 20167 w 11188381"/>
              <a:gd name="connsiteY7" fmla="*/ 4586218 h 6423255"/>
              <a:gd name="connsiteX8" fmla="*/ 19735 w 11188381"/>
              <a:gd name="connsiteY8" fmla="*/ 2745187 h 6423255"/>
              <a:gd name="connsiteX9" fmla="*/ 1102384 w 11188381"/>
              <a:gd name="connsiteY9" fmla="*/ 0 h 6423255"/>
              <a:gd name="connsiteX0" fmla="*/ 1102767 w 11188764"/>
              <a:gd name="connsiteY0" fmla="*/ 0 h 6423255"/>
              <a:gd name="connsiteX1" fmla="*/ 11188764 w 11188764"/>
              <a:gd name="connsiteY1" fmla="*/ 1 h 6423255"/>
              <a:gd name="connsiteX2" fmla="*/ 10464558 w 11188764"/>
              <a:gd name="connsiteY2" fmla="*/ 1820751 h 6423255"/>
              <a:gd name="connsiteX3" fmla="*/ 10457244 w 11188764"/>
              <a:gd name="connsiteY3" fmla="*/ 6415973 h 6423255"/>
              <a:gd name="connsiteX4" fmla="*/ 1819300 w 11188764"/>
              <a:gd name="connsiteY4" fmla="*/ 6423255 h 6423255"/>
              <a:gd name="connsiteX5" fmla="*/ 20119 w 11188764"/>
              <a:gd name="connsiteY5" fmla="*/ 6423205 h 6423255"/>
              <a:gd name="connsiteX6" fmla="*/ 2888107 w 11188764"/>
              <a:gd name="connsiteY6" fmla="*/ 4593501 h 6423255"/>
              <a:gd name="connsiteX7" fmla="*/ 20550 w 11188764"/>
              <a:gd name="connsiteY7" fmla="*/ 4586218 h 6423255"/>
              <a:gd name="connsiteX8" fmla="*/ 20118 w 11188764"/>
              <a:gd name="connsiteY8" fmla="*/ 2745187 h 6423255"/>
              <a:gd name="connsiteX9" fmla="*/ 1102767 w 11188764"/>
              <a:gd name="connsiteY9" fmla="*/ 0 h 6423255"/>
              <a:gd name="connsiteX0" fmla="*/ 1092802 w 11178799"/>
              <a:gd name="connsiteY0" fmla="*/ 0 h 6423255"/>
              <a:gd name="connsiteX1" fmla="*/ 11178799 w 11178799"/>
              <a:gd name="connsiteY1" fmla="*/ 1 h 6423255"/>
              <a:gd name="connsiteX2" fmla="*/ 10454593 w 11178799"/>
              <a:gd name="connsiteY2" fmla="*/ 1820751 h 6423255"/>
              <a:gd name="connsiteX3" fmla="*/ 10447279 w 11178799"/>
              <a:gd name="connsiteY3" fmla="*/ 6415973 h 6423255"/>
              <a:gd name="connsiteX4" fmla="*/ 1809335 w 11178799"/>
              <a:gd name="connsiteY4" fmla="*/ 6423255 h 6423255"/>
              <a:gd name="connsiteX5" fmla="*/ 1487824 w 11178799"/>
              <a:gd name="connsiteY5" fmla="*/ 6379510 h 6423255"/>
              <a:gd name="connsiteX6" fmla="*/ 2878142 w 11178799"/>
              <a:gd name="connsiteY6" fmla="*/ 4593501 h 6423255"/>
              <a:gd name="connsiteX7" fmla="*/ 10585 w 11178799"/>
              <a:gd name="connsiteY7" fmla="*/ 4586218 h 6423255"/>
              <a:gd name="connsiteX8" fmla="*/ 10153 w 11178799"/>
              <a:gd name="connsiteY8" fmla="*/ 2745187 h 6423255"/>
              <a:gd name="connsiteX9" fmla="*/ 1092802 w 11178799"/>
              <a:gd name="connsiteY9" fmla="*/ 0 h 642325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1487824 w 11178799"/>
              <a:gd name="connsiteY5" fmla="*/ 6379510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4187133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06"/>
              <a:gd name="connsiteX1" fmla="*/ 11178799 w 11178799"/>
              <a:gd name="connsiteY1" fmla="*/ 1 h 6423206"/>
              <a:gd name="connsiteX2" fmla="*/ 10454593 w 11178799"/>
              <a:gd name="connsiteY2" fmla="*/ 1820751 h 6423206"/>
              <a:gd name="connsiteX3" fmla="*/ 10447279 w 11178799"/>
              <a:gd name="connsiteY3" fmla="*/ 6415973 h 6423206"/>
              <a:gd name="connsiteX4" fmla="*/ 6988497 w 11178799"/>
              <a:gd name="connsiteY4" fmla="*/ 6415973 h 6423206"/>
              <a:gd name="connsiteX5" fmla="*/ 3631178 w 11178799"/>
              <a:gd name="connsiteY5" fmla="*/ 6423206 h 6423206"/>
              <a:gd name="connsiteX6" fmla="*/ 2878142 w 11178799"/>
              <a:gd name="connsiteY6" fmla="*/ 4593501 h 6423206"/>
              <a:gd name="connsiteX7" fmla="*/ 10585 w 11178799"/>
              <a:gd name="connsiteY7" fmla="*/ 4586218 h 6423206"/>
              <a:gd name="connsiteX8" fmla="*/ 10153 w 11178799"/>
              <a:gd name="connsiteY8" fmla="*/ 2745187 h 6423206"/>
              <a:gd name="connsiteX9" fmla="*/ 1092802 w 11178799"/>
              <a:gd name="connsiteY9" fmla="*/ 0 h 6423206"/>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31178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15973"/>
              <a:gd name="connsiteX1" fmla="*/ 11178799 w 11178799"/>
              <a:gd name="connsiteY1" fmla="*/ 1 h 6415973"/>
              <a:gd name="connsiteX2" fmla="*/ 10454593 w 11178799"/>
              <a:gd name="connsiteY2" fmla="*/ 1820751 h 6415973"/>
              <a:gd name="connsiteX3" fmla="*/ 10447279 w 11178799"/>
              <a:gd name="connsiteY3" fmla="*/ 6415973 h 6415973"/>
              <a:gd name="connsiteX4" fmla="*/ 6988497 w 11178799"/>
              <a:gd name="connsiteY4" fmla="*/ 6415973 h 6415973"/>
              <a:gd name="connsiteX5" fmla="*/ 3609233 w 11178799"/>
              <a:gd name="connsiteY5" fmla="*/ 6408641 h 6415973"/>
              <a:gd name="connsiteX6" fmla="*/ 2878142 w 11178799"/>
              <a:gd name="connsiteY6" fmla="*/ 4593501 h 6415973"/>
              <a:gd name="connsiteX7" fmla="*/ 10585 w 11178799"/>
              <a:gd name="connsiteY7" fmla="*/ 4586218 h 6415973"/>
              <a:gd name="connsiteX8" fmla="*/ 10153 w 11178799"/>
              <a:gd name="connsiteY8" fmla="*/ 2745187 h 6415973"/>
              <a:gd name="connsiteX9" fmla="*/ 1092802 w 11178799"/>
              <a:gd name="connsiteY9" fmla="*/ 0 h 6415973"/>
              <a:gd name="connsiteX0" fmla="*/ 1092802 w 11178799"/>
              <a:gd name="connsiteY0" fmla="*/ 0 h 6423225"/>
              <a:gd name="connsiteX1" fmla="*/ 11178799 w 11178799"/>
              <a:gd name="connsiteY1" fmla="*/ 1 h 6423225"/>
              <a:gd name="connsiteX2" fmla="*/ 10454593 w 11178799"/>
              <a:gd name="connsiteY2" fmla="*/ 1820751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25"/>
              <a:gd name="connsiteX1" fmla="*/ 11178799 w 11178799"/>
              <a:gd name="connsiteY1" fmla="*/ 1 h 6423225"/>
              <a:gd name="connsiteX2" fmla="*/ 11171483 w 11178799"/>
              <a:gd name="connsiteY2" fmla="*/ 1842599 h 6423225"/>
              <a:gd name="connsiteX3" fmla="*/ 10447279 w 11178799"/>
              <a:gd name="connsiteY3" fmla="*/ 6415973 h 6423225"/>
              <a:gd name="connsiteX4" fmla="*/ 6988497 w 11178799"/>
              <a:gd name="connsiteY4" fmla="*/ 6415973 h 6423225"/>
              <a:gd name="connsiteX5" fmla="*/ 3609233 w 11178799"/>
              <a:gd name="connsiteY5" fmla="*/ 6423206 h 6423225"/>
              <a:gd name="connsiteX6" fmla="*/ 2878142 w 11178799"/>
              <a:gd name="connsiteY6" fmla="*/ 4593501 h 6423225"/>
              <a:gd name="connsiteX7" fmla="*/ 10585 w 11178799"/>
              <a:gd name="connsiteY7" fmla="*/ 4586218 h 6423225"/>
              <a:gd name="connsiteX8" fmla="*/ 10153 w 11178799"/>
              <a:gd name="connsiteY8" fmla="*/ 2745187 h 6423225"/>
              <a:gd name="connsiteX9" fmla="*/ 1092802 w 11178799"/>
              <a:gd name="connsiteY9" fmla="*/ 0 h 6423225"/>
              <a:gd name="connsiteX0" fmla="*/ 1092802 w 11178799"/>
              <a:gd name="connsiteY0" fmla="*/ 0 h 6423256"/>
              <a:gd name="connsiteX1" fmla="*/ 11178799 w 11178799"/>
              <a:gd name="connsiteY1" fmla="*/ 1 h 6423256"/>
              <a:gd name="connsiteX2" fmla="*/ 11171483 w 11178799"/>
              <a:gd name="connsiteY2" fmla="*/ 1842599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1486"/>
              <a:gd name="connsiteY0" fmla="*/ 0 h 6423256"/>
              <a:gd name="connsiteX1" fmla="*/ 9905954 w 11171486"/>
              <a:gd name="connsiteY1" fmla="*/ 1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5"/>
              <a:gd name="connsiteY0" fmla="*/ 0 h 6423256"/>
              <a:gd name="connsiteX1" fmla="*/ 9606031 w 11171485"/>
              <a:gd name="connsiteY1" fmla="*/ 7283 h 6423256"/>
              <a:gd name="connsiteX2" fmla="*/ 11171483 w 11171485"/>
              <a:gd name="connsiteY2" fmla="*/ 1842599 h 6423256"/>
              <a:gd name="connsiteX3" fmla="*/ 11171483 w 11171485"/>
              <a:gd name="connsiteY3" fmla="*/ 6423256 h 6423256"/>
              <a:gd name="connsiteX4" fmla="*/ 6988497 w 11171485"/>
              <a:gd name="connsiteY4" fmla="*/ 6415973 h 6423256"/>
              <a:gd name="connsiteX5" fmla="*/ 3609233 w 11171485"/>
              <a:gd name="connsiteY5" fmla="*/ 6423206 h 6423256"/>
              <a:gd name="connsiteX6" fmla="*/ 2878142 w 11171485"/>
              <a:gd name="connsiteY6" fmla="*/ 4593501 h 6423256"/>
              <a:gd name="connsiteX7" fmla="*/ 10585 w 11171485"/>
              <a:gd name="connsiteY7" fmla="*/ 4586218 h 6423256"/>
              <a:gd name="connsiteX8" fmla="*/ 10153 w 11171485"/>
              <a:gd name="connsiteY8" fmla="*/ 2745187 h 6423256"/>
              <a:gd name="connsiteX9" fmla="*/ 1092802 w 11171485"/>
              <a:gd name="connsiteY9" fmla="*/ 0 h 6423256"/>
              <a:gd name="connsiteX0" fmla="*/ 1092802 w 11171486"/>
              <a:gd name="connsiteY0" fmla="*/ 0 h 6423256"/>
              <a:gd name="connsiteX1" fmla="*/ 9745019 w 11171486"/>
              <a:gd name="connsiteY1" fmla="*/ 14566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71486"/>
              <a:gd name="connsiteY0" fmla="*/ 0 h 6423256"/>
              <a:gd name="connsiteX1" fmla="*/ 9737703 w 11171486"/>
              <a:gd name="connsiteY1" fmla="*/ 0 h 6423256"/>
              <a:gd name="connsiteX2" fmla="*/ 11171483 w 11171486"/>
              <a:gd name="connsiteY2" fmla="*/ 1842599 h 6423256"/>
              <a:gd name="connsiteX3" fmla="*/ 11171483 w 11171486"/>
              <a:gd name="connsiteY3" fmla="*/ 6423256 h 6423256"/>
              <a:gd name="connsiteX4" fmla="*/ 6988497 w 11171486"/>
              <a:gd name="connsiteY4" fmla="*/ 6415973 h 6423256"/>
              <a:gd name="connsiteX5" fmla="*/ 3609233 w 11171486"/>
              <a:gd name="connsiteY5" fmla="*/ 6423206 h 6423256"/>
              <a:gd name="connsiteX6" fmla="*/ 2878142 w 11171486"/>
              <a:gd name="connsiteY6" fmla="*/ 4593501 h 6423256"/>
              <a:gd name="connsiteX7" fmla="*/ 10585 w 11171486"/>
              <a:gd name="connsiteY7" fmla="*/ 4586218 h 6423256"/>
              <a:gd name="connsiteX8" fmla="*/ 10153 w 11171486"/>
              <a:gd name="connsiteY8" fmla="*/ 2745187 h 6423256"/>
              <a:gd name="connsiteX9" fmla="*/ 1092802 w 11171486"/>
              <a:gd name="connsiteY9" fmla="*/ 0 h 6423256"/>
              <a:gd name="connsiteX0" fmla="*/ 1092802 w 11186117"/>
              <a:gd name="connsiteY0" fmla="*/ 0 h 6423256"/>
              <a:gd name="connsiteX1" fmla="*/ 9737703 w 11186117"/>
              <a:gd name="connsiteY1" fmla="*/ 0 h 6423256"/>
              <a:gd name="connsiteX2" fmla="*/ 11186114 w 11186117"/>
              <a:gd name="connsiteY2" fmla="*/ 2563577 h 6423256"/>
              <a:gd name="connsiteX3" fmla="*/ 11171483 w 11186117"/>
              <a:gd name="connsiteY3" fmla="*/ 6423256 h 6423256"/>
              <a:gd name="connsiteX4" fmla="*/ 6988497 w 11186117"/>
              <a:gd name="connsiteY4" fmla="*/ 6415973 h 6423256"/>
              <a:gd name="connsiteX5" fmla="*/ 3609233 w 11186117"/>
              <a:gd name="connsiteY5" fmla="*/ 6423206 h 6423256"/>
              <a:gd name="connsiteX6" fmla="*/ 2878142 w 11186117"/>
              <a:gd name="connsiteY6" fmla="*/ 4593501 h 6423256"/>
              <a:gd name="connsiteX7" fmla="*/ 10585 w 11186117"/>
              <a:gd name="connsiteY7" fmla="*/ 4586218 h 6423256"/>
              <a:gd name="connsiteX8" fmla="*/ 10153 w 11186117"/>
              <a:gd name="connsiteY8" fmla="*/ 2745187 h 6423256"/>
              <a:gd name="connsiteX9" fmla="*/ 1092802 w 11186117"/>
              <a:gd name="connsiteY9" fmla="*/ 0 h 6423256"/>
              <a:gd name="connsiteX0" fmla="*/ 1092802 w 11178802"/>
              <a:gd name="connsiteY0" fmla="*/ 0 h 6423256"/>
              <a:gd name="connsiteX1" fmla="*/ 9737703 w 11178802"/>
              <a:gd name="connsiteY1" fmla="*/ 0 h 6423256"/>
              <a:gd name="connsiteX2" fmla="*/ 11178799 w 11178802"/>
              <a:gd name="connsiteY2" fmla="*/ 2811185 h 6423256"/>
              <a:gd name="connsiteX3" fmla="*/ 11171483 w 11178802"/>
              <a:gd name="connsiteY3" fmla="*/ 6423256 h 6423256"/>
              <a:gd name="connsiteX4" fmla="*/ 6988497 w 11178802"/>
              <a:gd name="connsiteY4" fmla="*/ 6415973 h 6423256"/>
              <a:gd name="connsiteX5" fmla="*/ 3609233 w 11178802"/>
              <a:gd name="connsiteY5" fmla="*/ 6423206 h 6423256"/>
              <a:gd name="connsiteX6" fmla="*/ 2878142 w 11178802"/>
              <a:gd name="connsiteY6" fmla="*/ 4593501 h 6423256"/>
              <a:gd name="connsiteX7" fmla="*/ 10585 w 11178802"/>
              <a:gd name="connsiteY7" fmla="*/ 4586218 h 6423256"/>
              <a:gd name="connsiteX8" fmla="*/ 10153 w 11178802"/>
              <a:gd name="connsiteY8" fmla="*/ 2745187 h 6423256"/>
              <a:gd name="connsiteX9" fmla="*/ 1092802 w 11178802"/>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2811185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8799"/>
              <a:gd name="connsiteY0" fmla="*/ 0 h 6423256"/>
              <a:gd name="connsiteX1" fmla="*/ 9737703 w 11178799"/>
              <a:gd name="connsiteY1" fmla="*/ 0 h 6423256"/>
              <a:gd name="connsiteX2" fmla="*/ 11178799 w 11178799"/>
              <a:gd name="connsiteY2" fmla="*/ 3066076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4 w 11172187"/>
              <a:gd name="connsiteY2" fmla="*/ 3342816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444772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2187"/>
              <a:gd name="connsiteY0" fmla="*/ 0 h 6423256"/>
              <a:gd name="connsiteX1" fmla="*/ 9737703 w 11172187"/>
              <a:gd name="connsiteY1" fmla="*/ 0 h 6423256"/>
              <a:gd name="connsiteX2" fmla="*/ 11171484 w 11172187"/>
              <a:gd name="connsiteY2" fmla="*/ 3626838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92802 w 11171694"/>
              <a:gd name="connsiteY0" fmla="*/ 0 h 6423256"/>
              <a:gd name="connsiteX1" fmla="*/ 9737703 w 11171694"/>
              <a:gd name="connsiteY1" fmla="*/ 0 h 6423256"/>
              <a:gd name="connsiteX2" fmla="*/ 11156854 w 11171694"/>
              <a:gd name="connsiteY2" fmla="*/ 3903578 h 6423256"/>
              <a:gd name="connsiteX3" fmla="*/ 11171483 w 11171694"/>
              <a:gd name="connsiteY3" fmla="*/ 6423256 h 6423256"/>
              <a:gd name="connsiteX4" fmla="*/ 6988497 w 11171694"/>
              <a:gd name="connsiteY4" fmla="*/ 6415973 h 6423256"/>
              <a:gd name="connsiteX5" fmla="*/ 3609233 w 11171694"/>
              <a:gd name="connsiteY5" fmla="*/ 6423206 h 6423256"/>
              <a:gd name="connsiteX6" fmla="*/ 2878142 w 11171694"/>
              <a:gd name="connsiteY6" fmla="*/ 4593501 h 6423256"/>
              <a:gd name="connsiteX7" fmla="*/ 10585 w 11171694"/>
              <a:gd name="connsiteY7" fmla="*/ 4586218 h 6423256"/>
              <a:gd name="connsiteX8" fmla="*/ 10153 w 11171694"/>
              <a:gd name="connsiteY8" fmla="*/ 2745187 h 6423256"/>
              <a:gd name="connsiteX9" fmla="*/ 1092802 w 11171694"/>
              <a:gd name="connsiteY9" fmla="*/ 0 h 6423256"/>
              <a:gd name="connsiteX0" fmla="*/ 1092802 w 11178799"/>
              <a:gd name="connsiteY0" fmla="*/ 0 h 6423256"/>
              <a:gd name="connsiteX1" fmla="*/ 9737703 w 11178799"/>
              <a:gd name="connsiteY1" fmla="*/ 0 h 6423256"/>
              <a:gd name="connsiteX2" fmla="*/ 11178799 w 11178799"/>
              <a:gd name="connsiteY2" fmla="*/ 3692383 h 6423256"/>
              <a:gd name="connsiteX3" fmla="*/ 11171483 w 11178799"/>
              <a:gd name="connsiteY3" fmla="*/ 6423256 h 6423256"/>
              <a:gd name="connsiteX4" fmla="*/ 6988497 w 11178799"/>
              <a:gd name="connsiteY4" fmla="*/ 6415973 h 6423256"/>
              <a:gd name="connsiteX5" fmla="*/ 3609233 w 11178799"/>
              <a:gd name="connsiteY5" fmla="*/ 6423206 h 6423256"/>
              <a:gd name="connsiteX6" fmla="*/ 2878142 w 11178799"/>
              <a:gd name="connsiteY6" fmla="*/ 4593501 h 6423256"/>
              <a:gd name="connsiteX7" fmla="*/ 10585 w 11178799"/>
              <a:gd name="connsiteY7" fmla="*/ 4586218 h 6423256"/>
              <a:gd name="connsiteX8" fmla="*/ 10153 w 11178799"/>
              <a:gd name="connsiteY8" fmla="*/ 2745187 h 6423256"/>
              <a:gd name="connsiteX9" fmla="*/ 1092802 w 11178799"/>
              <a:gd name="connsiteY9" fmla="*/ 0 h 6423256"/>
              <a:gd name="connsiteX0" fmla="*/ 1092802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92802 w 11172187"/>
              <a:gd name="connsiteY9" fmla="*/ 0 h 6423256"/>
              <a:gd name="connsiteX0" fmla="*/ 10153 w 11172187"/>
              <a:gd name="connsiteY0" fmla="*/ 0 h 6423256"/>
              <a:gd name="connsiteX1" fmla="*/ 9737703 w 11172187"/>
              <a:gd name="connsiteY1" fmla="*/ 0 h 6423256"/>
              <a:gd name="connsiteX2" fmla="*/ 11171483 w 11172187"/>
              <a:gd name="connsiteY2" fmla="*/ 3655970 h 6423256"/>
              <a:gd name="connsiteX3" fmla="*/ 11171483 w 11172187"/>
              <a:gd name="connsiteY3" fmla="*/ 6423256 h 6423256"/>
              <a:gd name="connsiteX4" fmla="*/ 6988497 w 11172187"/>
              <a:gd name="connsiteY4" fmla="*/ 6415973 h 6423256"/>
              <a:gd name="connsiteX5" fmla="*/ 3609233 w 11172187"/>
              <a:gd name="connsiteY5" fmla="*/ 6423206 h 6423256"/>
              <a:gd name="connsiteX6" fmla="*/ 2878142 w 11172187"/>
              <a:gd name="connsiteY6" fmla="*/ 4593501 h 6423256"/>
              <a:gd name="connsiteX7" fmla="*/ 10585 w 11172187"/>
              <a:gd name="connsiteY7" fmla="*/ 4586218 h 6423256"/>
              <a:gd name="connsiteX8" fmla="*/ 10153 w 11172187"/>
              <a:gd name="connsiteY8" fmla="*/ 2745187 h 6423256"/>
              <a:gd name="connsiteX9" fmla="*/ 10153 w 11172187"/>
              <a:gd name="connsiteY9" fmla="*/ 0 h 6423256"/>
              <a:gd name="connsiteX0" fmla="*/ 838792 w 12000826"/>
              <a:gd name="connsiteY0" fmla="*/ 0 h 6423256"/>
              <a:gd name="connsiteX1" fmla="*/ 10566342 w 12000826"/>
              <a:gd name="connsiteY1" fmla="*/ 0 h 6423256"/>
              <a:gd name="connsiteX2" fmla="*/ 12000122 w 12000826"/>
              <a:gd name="connsiteY2" fmla="*/ 3655970 h 6423256"/>
              <a:gd name="connsiteX3" fmla="*/ 12000122 w 12000826"/>
              <a:gd name="connsiteY3" fmla="*/ 6423256 h 6423256"/>
              <a:gd name="connsiteX4" fmla="*/ 7817136 w 12000826"/>
              <a:gd name="connsiteY4" fmla="*/ 6415973 h 6423256"/>
              <a:gd name="connsiteX5" fmla="*/ 4437872 w 12000826"/>
              <a:gd name="connsiteY5" fmla="*/ 6423206 h 6423256"/>
              <a:gd name="connsiteX6" fmla="*/ 3706781 w 12000826"/>
              <a:gd name="connsiteY6" fmla="*/ 4593501 h 6423256"/>
              <a:gd name="connsiteX7" fmla="*/ 839224 w 12000826"/>
              <a:gd name="connsiteY7" fmla="*/ 4586218 h 6423256"/>
              <a:gd name="connsiteX8" fmla="*/ 838792 w 12000826"/>
              <a:gd name="connsiteY8" fmla="*/ 0 h 6423256"/>
              <a:gd name="connsiteX0" fmla="*/ 213135 w 11375169"/>
              <a:gd name="connsiteY0" fmla="*/ 0 h 6423256"/>
              <a:gd name="connsiteX1" fmla="*/ 9940685 w 11375169"/>
              <a:gd name="connsiteY1" fmla="*/ 0 h 6423256"/>
              <a:gd name="connsiteX2" fmla="*/ 11374465 w 11375169"/>
              <a:gd name="connsiteY2" fmla="*/ 3655970 h 6423256"/>
              <a:gd name="connsiteX3" fmla="*/ 11374465 w 11375169"/>
              <a:gd name="connsiteY3" fmla="*/ 6423256 h 6423256"/>
              <a:gd name="connsiteX4" fmla="*/ 7191479 w 11375169"/>
              <a:gd name="connsiteY4" fmla="*/ 6415973 h 6423256"/>
              <a:gd name="connsiteX5" fmla="*/ 3812215 w 11375169"/>
              <a:gd name="connsiteY5" fmla="*/ 6423206 h 6423256"/>
              <a:gd name="connsiteX6" fmla="*/ 3081124 w 11375169"/>
              <a:gd name="connsiteY6" fmla="*/ 4593501 h 6423256"/>
              <a:gd name="connsiteX7" fmla="*/ 213567 w 11375169"/>
              <a:gd name="connsiteY7" fmla="*/ 4586218 h 6423256"/>
              <a:gd name="connsiteX8" fmla="*/ 213135 w 11375169"/>
              <a:gd name="connsiteY8" fmla="*/ 0 h 6423256"/>
              <a:gd name="connsiteX0" fmla="*/ 5289 w 11167323"/>
              <a:gd name="connsiteY0" fmla="*/ 0 h 6423256"/>
              <a:gd name="connsiteX1" fmla="*/ 9732839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323"/>
              <a:gd name="connsiteY0" fmla="*/ 0 h 6423256"/>
              <a:gd name="connsiteX1" fmla="*/ 11159303 w 11167323"/>
              <a:gd name="connsiteY1" fmla="*/ 0 h 6423256"/>
              <a:gd name="connsiteX2" fmla="*/ 11166619 w 11167323"/>
              <a:gd name="connsiteY2" fmla="*/ 3655970 h 6423256"/>
              <a:gd name="connsiteX3" fmla="*/ 11166619 w 11167323"/>
              <a:gd name="connsiteY3" fmla="*/ 6423256 h 6423256"/>
              <a:gd name="connsiteX4" fmla="*/ 6983633 w 11167323"/>
              <a:gd name="connsiteY4" fmla="*/ 6415973 h 6423256"/>
              <a:gd name="connsiteX5" fmla="*/ 3604369 w 11167323"/>
              <a:gd name="connsiteY5" fmla="*/ 6423206 h 6423256"/>
              <a:gd name="connsiteX6" fmla="*/ 2873278 w 11167323"/>
              <a:gd name="connsiteY6" fmla="*/ 4593501 h 6423256"/>
              <a:gd name="connsiteX7" fmla="*/ 5721 w 11167323"/>
              <a:gd name="connsiteY7" fmla="*/ 4586218 h 6423256"/>
              <a:gd name="connsiteX8" fmla="*/ 5289 w 11167323"/>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9645057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 name="connsiteX0" fmla="*/ 5289 w 11167188"/>
              <a:gd name="connsiteY0" fmla="*/ 0 h 6423256"/>
              <a:gd name="connsiteX1" fmla="*/ 11159303 w 11167188"/>
              <a:gd name="connsiteY1" fmla="*/ 0 h 6423256"/>
              <a:gd name="connsiteX2" fmla="*/ 11166619 w 11167188"/>
              <a:gd name="connsiteY2" fmla="*/ 3655970 h 6423256"/>
              <a:gd name="connsiteX3" fmla="*/ 10083969 w 11167188"/>
              <a:gd name="connsiteY3" fmla="*/ 6423256 h 6423256"/>
              <a:gd name="connsiteX4" fmla="*/ 6983633 w 11167188"/>
              <a:gd name="connsiteY4" fmla="*/ 6415973 h 6423256"/>
              <a:gd name="connsiteX5" fmla="*/ 3604369 w 11167188"/>
              <a:gd name="connsiteY5" fmla="*/ 6423206 h 6423256"/>
              <a:gd name="connsiteX6" fmla="*/ 2873278 w 11167188"/>
              <a:gd name="connsiteY6" fmla="*/ 4593501 h 6423256"/>
              <a:gd name="connsiteX7" fmla="*/ 5721 w 11167188"/>
              <a:gd name="connsiteY7" fmla="*/ 4586218 h 6423256"/>
              <a:gd name="connsiteX8" fmla="*/ 5289 w 11167188"/>
              <a:gd name="connsiteY8" fmla="*/ 0 h 64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7188" h="6423256">
                <a:moveTo>
                  <a:pt x="5289" y="0"/>
                </a:moveTo>
                <a:lnTo>
                  <a:pt x="11159303" y="0"/>
                </a:lnTo>
                <a:cubicBezTo>
                  <a:pt x="11178810" y="24307"/>
                  <a:pt x="11154427" y="3675358"/>
                  <a:pt x="11166619" y="3655970"/>
                </a:cubicBezTo>
                <a:cubicBezTo>
                  <a:pt x="11149549" y="3665647"/>
                  <a:pt x="10093723" y="6420862"/>
                  <a:pt x="10083969" y="6423256"/>
                </a:cubicBezTo>
                <a:lnTo>
                  <a:pt x="6983633" y="6415973"/>
                </a:lnTo>
                <a:lnTo>
                  <a:pt x="3604369" y="6423206"/>
                </a:lnTo>
                <a:cubicBezTo>
                  <a:pt x="3603281" y="6430186"/>
                  <a:pt x="2880521" y="4593797"/>
                  <a:pt x="2873278" y="4593501"/>
                </a:cubicBezTo>
                <a:cubicBezTo>
                  <a:pt x="2873350" y="4600489"/>
                  <a:pt x="4574" y="4587187"/>
                  <a:pt x="5721" y="4586218"/>
                </a:cubicBezTo>
                <a:cubicBezTo>
                  <a:pt x="-4104" y="4585309"/>
                  <a:pt x="762" y="6979"/>
                  <a:pt x="5289" y="0"/>
                </a:cubicBezTo>
                <a:close/>
              </a:path>
            </a:pathLst>
          </a:custGeom>
          <a:blipFill dpi="0" rotWithShape="1">
            <a:blip r:embed="rId2"/>
            <a:srcRect/>
            <a:stretch>
              <a:fillRect l="-15000" t="-25000" r="-34000" b="-7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B9FA3E95-110E-E5F5-C2D7-8EBBD2B61F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5982" y="6112918"/>
            <a:ext cx="1949472" cy="545744"/>
          </a:xfrm>
          <a:prstGeom prst="rect">
            <a:avLst/>
          </a:prstGeom>
        </p:spPr>
      </p:pic>
      <p:sp>
        <p:nvSpPr>
          <p:cNvPr id="2" name="TextBox 1">
            <a:extLst>
              <a:ext uri="{FF2B5EF4-FFF2-40B4-BE49-F238E27FC236}">
                <a16:creationId xmlns:a16="http://schemas.microsoft.com/office/drawing/2014/main" id="{5817F02B-758B-2686-2C2D-118121F02206}"/>
              </a:ext>
            </a:extLst>
          </p:cNvPr>
          <p:cNvSpPr txBox="1"/>
          <p:nvPr userDrawn="1"/>
        </p:nvSpPr>
        <p:spPr>
          <a:xfrm>
            <a:off x="8410575" y="6110786"/>
            <a:ext cx="2322420" cy="400110"/>
          </a:xfrm>
          <a:prstGeom prst="rect">
            <a:avLst/>
          </a:prstGeom>
          <a:noFill/>
        </p:spPr>
        <p:txBody>
          <a:bodyPr wrap="square" rtlCol="0">
            <a:spAutoFit/>
          </a:bodyPr>
          <a:lstStyle/>
          <a:p>
            <a:pPr algn="l"/>
            <a:r>
              <a:rPr lang="en-US" sz="2000">
                <a:solidFill>
                  <a:schemeClr val="bg1"/>
                </a:solidFill>
                <a:latin typeface="Century Gothic" panose="020B0502020202020204" pitchFamily="34" charset="0"/>
              </a:rPr>
              <a:t>arenagroup.com</a:t>
            </a:r>
            <a:endParaRPr lang="en-AE" sz="2000">
              <a:solidFill>
                <a:schemeClr val="bg1"/>
              </a:solidFill>
              <a:latin typeface="Century Gothic" panose="020B0502020202020204" pitchFamily="34" charset="0"/>
            </a:endParaRPr>
          </a:p>
        </p:txBody>
      </p:sp>
      <p:pic>
        <p:nvPicPr>
          <p:cNvPr id="4" name="Picture 3" descr="A black background with white text&#10;&#10;Description automatically generated">
            <a:extLst>
              <a:ext uri="{FF2B5EF4-FFF2-40B4-BE49-F238E27FC236}">
                <a16:creationId xmlns:a16="http://schemas.microsoft.com/office/drawing/2014/main" id="{44386054-5239-FD30-6B8D-9A2CF46344C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1500" y="4757474"/>
            <a:ext cx="3278963" cy="1488794"/>
          </a:xfrm>
          <a:prstGeom prst="rect">
            <a:avLst/>
          </a:prstGeom>
        </p:spPr>
      </p:pic>
    </p:spTree>
    <p:extLst>
      <p:ext uri="{BB962C8B-B14F-4D97-AF65-F5344CB8AC3E}">
        <p14:creationId xmlns:p14="http://schemas.microsoft.com/office/powerpoint/2010/main" val="915935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oup Histor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D866C1-797C-8A52-5EF7-F89BC56621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
            <a:ext cx="12191999" cy="6857657"/>
          </a:xfrm>
          <a:prstGeom prst="rect">
            <a:avLst/>
          </a:prstGeom>
        </p:spPr>
      </p:pic>
    </p:spTree>
    <p:extLst>
      <p:ext uri="{BB962C8B-B14F-4D97-AF65-F5344CB8AC3E}">
        <p14:creationId xmlns:p14="http://schemas.microsoft.com/office/powerpoint/2010/main" val="856281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lobal Leadershi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4E01AA-B1E6-B60A-A99A-1E59E6361E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
            <a:ext cx="12191999" cy="6857657"/>
          </a:xfrm>
          <a:prstGeom prst="rect">
            <a:avLst/>
          </a:prstGeom>
        </p:spPr>
      </p:pic>
    </p:spTree>
    <p:extLst>
      <p:ext uri="{BB962C8B-B14F-4D97-AF65-F5344CB8AC3E}">
        <p14:creationId xmlns:p14="http://schemas.microsoft.com/office/powerpoint/2010/main" val="214578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up 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EA0D61-FACA-2904-25F1-B1C0D73265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
            <a:ext cx="12191999" cy="6857657"/>
          </a:xfrm>
          <a:prstGeom prst="rect">
            <a:avLst/>
          </a:prstGeom>
        </p:spPr>
      </p:pic>
    </p:spTree>
    <p:extLst>
      <p:ext uri="{BB962C8B-B14F-4D97-AF65-F5344CB8AC3E}">
        <p14:creationId xmlns:p14="http://schemas.microsoft.com/office/powerpoint/2010/main" val="320436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sion &amp; Values">
    <p:spTree>
      <p:nvGrpSpPr>
        <p:cNvPr id="1" name=""/>
        <p:cNvGrpSpPr/>
        <p:nvPr/>
      </p:nvGrpSpPr>
      <p:grpSpPr>
        <a:xfrm>
          <a:off x="0" y="0"/>
          <a:ext cx="0" cy="0"/>
          <a:chOff x="0" y="0"/>
          <a:chExt cx="0" cy="0"/>
        </a:xfrm>
      </p:grpSpPr>
      <p:pic>
        <p:nvPicPr>
          <p:cNvPr id="11" name="Picture 10" descr="A close-up of a map&#10;&#10;Description automatically generated">
            <a:extLst>
              <a:ext uri="{FF2B5EF4-FFF2-40B4-BE49-F238E27FC236}">
                <a16:creationId xmlns:a16="http://schemas.microsoft.com/office/drawing/2014/main" id="{8F38E22F-4DC8-77C5-E57D-E23CE7461C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246873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bal Inventory">
    <p:spTree>
      <p:nvGrpSpPr>
        <p:cNvPr id="1" name=""/>
        <p:cNvGrpSpPr/>
        <p:nvPr/>
      </p:nvGrpSpPr>
      <p:grpSpPr>
        <a:xfrm>
          <a:off x="0" y="0"/>
          <a:ext cx="0" cy="0"/>
          <a:chOff x="0" y="0"/>
          <a:chExt cx="0" cy="0"/>
        </a:xfrm>
      </p:grpSpPr>
      <p:pic>
        <p:nvPicPr>
          <p:cNvPr id="4" name="Picture 3" descr="A road with buildings and a building in the background&#10;&#10;Description automatically generated with medium confidence">
            <a:extLst>
              <a:ext uri="{FF2B5EF4-FFF2-40B4-BE49-F238E27FC236}">
                <a16:creationId xmlns:a16="http://schemas.microsoft.com/office/drawing/2014/main" id="{B5A0C3D3-C299-5BBC-0D53-6CBE790C5A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3878904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2DE946-1AC7-8867-5B89-C2CD4BD43B8E}"/>
              </a:ext>
            </a:extLst>
          </p:cNvPr>
          <p:cNvPicPr>
            <a:picLocks noChangeAspect="1"/>
          </p:cNvPicPr>
          <p:nvPr userDrawn="1"/>
        </p:nvPicPr>
        <p:blipFill rotWithShape="1">
          <a:blip r:embed="rId2"/>
          <a:srcRect l="28575" t="30384" r="29375" b="27566"/>
          <a:stretch/>
        </p:blipFill>
        <p:spPr>
          <a:xfrm>
            <a:off x="0" y="0"/>
            <a:ext cx="12192000" cy="6858000"/>
          </a:xfrm>
          <a:prstGeom prst="rect">
            <a:avLst/>
          </a:prstGeom>
        </p:spPr>
      </p:pic>
      <p:sp>
        <p:nvSpPr>
          <p:cNvPr id="8" name="TextBox 7">
            <a:extLst>
              <a:ext uri="{FF2B5EF4-FFF2-40B4-BE49-F238E27FC236}">
                <a16:creationId xmlns:a16="http://schemas.microsoft.com/office/drawing/2014/main" id="{F68290A6-1697-A419-0DEE-56B644703777}"/>
              </a:ext>
            </a:extLst>
          </p:cNvPr>
          <p:cNvSpPr txBox="1"/>
          <p:nvPr userDrawn="1"/>
        </p:nvSpPr>
        <p:spPr>
          <a:xfrm>
            <a:off x="457200" y="330200"/>
            <a:ext cx="4902200" cy="754053"/>
          </a:xfrm>
          <a:prstGeom prst="rect">
            <a:avLst/>
          </a:prstGeom>
          <a:noFill/>
        </p:spPr>
        <p:txBody>
          <a:bodyPr wrap="square" rtlCol="0">
            <a:spAutoFit/>
          </a:bodyPr>
          <a:lstStyle/>
          <a:p>
            <a:r>
              <a:rPr lang="en-US" sz="4200">
                <a:solidFill>
                  <a:schemeClr val="bg1"/>
                </a:solidFill>
                <a:latin typeface="Century Gothic" panose="020B0502020202020204" pitchFamily="34" charset="0"/>
              </a:rPr>
              <a:t>Contents</a:t>
            </a:r>
            <a:endParaRPr lang="en-AE" sz="4200">
              <a:solidFill>
                <a:schemeClr val="bg1"/>
              </a:solidFill>
              <a:latin typeface="Century Gothic" panose="020B0502020202020204" pitchFamily="34" charset="0"/>
            </a:endParaRPr>
          </a:p>
        </p:txBody>
      </p:sp>
      <p:sp>
        <p:nvSpPr>
          <p:cNvPr id="14" name="Text Placeholder 13">
            <a:extLst>
              <a:ext uri="{FF2B5EF4-FFF2-40B4-BE49-F238E27FC236}">
                <a16:creationId xmlns:a16="http://schemas.microsoft.com/office/drawing/2014/main" id="{D6AAD3FD-625A-3302-6589-B74010427D87}"/>
              </a:ext>
            </a:extLst>
          </p:cNvPr>
          <p:cNvSpPr>
            <a:spLocks noGrp="1"/>
          </p:cNvSpPr>
          <p:nvPr>
            <p:ph type="body" sz="quarter" idx="10" hasCustomPrompt="1"/>
          </p:nvPr>
        </p:nvSpPr>
        <p:spPr>
          <a:xfrm>
            <a:off x="457200" y="3429000"/>
            <a:ext cx="5499100" cy="3098800"/>
          </a:xfrm>
          <a:prstGeom prst="rect">
            <a:avLst/>
          </a:prstGeom>
        </p:spPr>
        <p:txBody>
          <a:bodyPr/>
          <a:lstStyle>
            <a:lvl1pPr marL="0" indent="0">
              <a:buFontTx/>
              <a:buNone/>
              <a:defRPr sz="2000">
                <a:solidFill>
                  <a:schemeClr val="bg1"/>
                </a:solidFill>
                <a:latin typeface="Century Gothic" panose="020B0502020202020204" pitchFamily="34" charset="0"/>
              </a:defRPr>
            </a:lvl1pPr>
          </a:lstStyle>
          <a:p>
            <a:pPr lvl="0"/>
            <a:r>
              <a:rPr lang="en-US"/>
              <a:t>1	Page Title</a:t>
            </a:r>
            <a:endParaRPr lang="en-AE"/>
          </a:p>
        </p:txBody>
      </p:sp>
      <p:sp>
        <p:nvSpPr>
          <p:cNvPr id="15" name="Text Placeholder 13">
            <a:extLst>
              <a:ext uri="{FF2B5EF4-FFF2-40B4-BE49-F238E27FC236}">
                <a16:creationId xmlns:a16="http://schemas.microsoft.com/office/drawing/2014/main" id="{EF8A213D-76C1-2DFA-5982-B3925030D2A9}"/>
              </a:ext>
            </a:extLst>
          </p:cNvPr>
          <p:cNvSpPr>
            <a:spLocks noGrp="1"/>
          </p:cNvSpPr>
          <p:nvPr>
            <p:ph type="body" sz="quarter" idx="11" hasCustomPrompt="1"/>
          </p:nvPr>
        </p:nvSpPr>
        <p:spPr>
          <a:xfrm>
            <a:off x="6096000" y="3429000"/>
            <a:ext cx="5499100" cy="3098800"/>
          </a:xfrm>
          <a:prstGeom prst="rect">
            <a:avLst/>
          </a:prstGeom>
        </p:spPr>
        <p:txBody>
          <a:bodyPr/>
          <a:lstStyle>
            <a:lvl1pPr marL="0" indent="0">
              <a:buFontTx/>
              <a:buNone/>
              <a:defRPr sz="2000">
                <a:solidFill>
                  <a:schemeClr val="bg1"/>
                </a:solidFill>
                <a:latin typeface="Century Gothic" panose="020B0502020202020204" pitchFamily="34" charset="0"/>
              </a:defRPr>
            </a:lvl1pPr>
          </a:lstStyle>
          <a:p>
            <a:pPr lvl="0"/>
            <a:r>
              <a:rPr lang="en-US"/>
              <a:t>1	Page Title</a:t>
            </a:r>
            <a:endParaRPr lang="en-AE"/>
          </a:p>
        </p:txBody>
      </p:sp>
    </p:spTree>
    <p:extLst>
      <p:ext uri="{BB962C8B-B14F-4D97-AF65-F5344CB8AC3E}">
        <p14:creationId xmlns:p14="http://schemas.microsoft.com/office/powerpoint/2010/main" val="2694923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5.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44772"/>
      </p:ext>
    </p:extLst>
  </p:cSld>
  <p:clrMap bg1="lt1" tx1="dk1" bg2="lt2" tx2="dk2" accent1="accent1" accent2="accent2" accent3="accent3" accent4="accent4" accent5="accent5" accent6="accent6" hlink="hlink" folHlink="folHlink"/>
  <p:sldLayoutIdLst>
    <p:sldLayoutId id="214748364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366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48895"/>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53132"/>
      </p:ext>
    </p:extLst>
  </p:cSld>
  <p:clrMap bg1="lt1" tx1="dk1" bg2="lt2" tx2="dk2" accent1="accent1" accent2="accent2" accent3="accent3" accent4="accent4" accent5="accent5" accent6="accent6" hlink="hlink" folHlink="folHlink"/>
  <p:sldLayoutIdLst>
    <p:sldLayoutId id="2147483671" r:id="rId1"/>
    <p:sldLayoutId id="2147483674" r:id="rId2"/>
    <p:sldLayoutId id="2147483673" r:id="rId3"/>
    <p:sldLayoutId id="2147483672" r:id="rId4"/>
    <p:sldLayoutId id="2147483675" r:id="rId5"/>
    <p:sldLayoutId id="2147483682" r:id="rId6"/>
    <p:sldLayoutId id="2147483681" r:id="rId7"/>
    <p:sldLayoutId id="2147483680" r:id="rId8"/>
    <p:sldLayoutId id="2147483679" r:id="rId9"/>
    <p:sldLayoutId id="2147483678"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AD36EC-D694-9B22-FB61-F8BBB7522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AF1CC332-ED66-4C51-D57C-98AC79AE2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450302685"/>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684" r:id="rId3"/>
    <p:sldLayoutId id="2147483685" r:id="rId4"/>
    <p:sldLayoutId id="2147483686" r:id="rId5"/>
    <p:sldLayoutId id="2147483687" r:id="rId6"/>
    <p:sldLayoutId id="2147483688" r:id="rId7"/>
    <p:sldLayoutId id="2147483689" r:id="rId8"/>
    <p:sldLayoutId id="2147483690" r:id="rId9"/>
    <p:sldLayoutId id="2147483695" r:id="rId10"/>
    <p:sldLayoutId id="2147483696" r:id="rId11"/>
    <p:sldLayoutId id="2147483697" r:id="rId12"/>
    <p:sldLayoutId id="2147483698" r:id="rId13"/>
    <p:sldLayoutId id="2147483691" r:id="rId14"/>
    <p:sldLayoutId id="2147483692" r:id="rId15"/>
    <p:sldLayoutId id="2147483693" r:id="rId16"/>
    <p:sldLayoutId id="2147483694" r:id="rId17"/>
    <p:sldLayoutId id="2147483703" r:id="rId18"/>
  </p:sldLayoutIdLst>
  <p:txStyles>
    <p:titleStyle>
      <a:lvl1pPr algn="l" defTabSz="914400" rtl="0" eaLnBrk="1" latinLnBrk="0" hangingPunct="1">
        <a:lnSpc>
          <a:spcPct val="90000"/>
        </a:lnSpc>
        <a:spcBef>
          <a:spcPct val="0"/>
        </a:spcBef>
        <a:buNone/>
        <a:defRPr sz="42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chart" Target="../charts/chart19.xml"/><Relationship Id="rId4" Type="http://schemas.openxmlformats.org/officeDocument/2006/relationships/chart" Target="../charts/char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chart" Target="../charts/chart8.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97F28-E422-62CC-B20B-4E914E69328F}"/>
              </a:ext>
            </a:extLst>
          </p:cNvPr>
          <p:cNvSpPr>
            <a:spLocks noGrp="1"/>
          </p:cNvSpPr>
          <p:nvPr>
            <p:ph type="body" sz="quarter" idx="10"/>
          </p:nvPr>
        </p:nvSpPr>
        <p:spPr>
          <a:xfrm>
            <a:off x="1581150" y="1619250"/>
            <a:ext cx="11247882" cy="2838450"/>
          </a:xfrm>
        </p:spPr>
        <p:txBody>
          <a:bodyPr lIns="91440" tIns="45720" rIns="91440" bIns="45720" anchor="t"/>
          <a:lstStyle/>
          <a:p>
            <a:r>
              <a:rPr lang="en-US" sz="5400" dirty="0">
                <a:latin typeface="Century Gothic"/>
              </a:rPr>
              <a:t>USA Marketing Report</a:t>
            </a:r>
          </a:p>
          <a:p>
            <a:r>
              <a:rPr lang="en-US" sz="3200" dirty="0">
                <a:latin typeface="Century Gothic"/>
              </a:rPr>
              <a:t>December 2024</a:t>
            </a:r>
            <a:endParaRPr lang="en-AE" sz="3200" dirty="0">
              <a:latin typeface="Century Gothic"/>
            </a:endParaRPr>
          </a:p>
        </p:txBody>
      </p:sp>
      <p:sp>
        <p:nvSpPr>
          <p:cNvPr id="3" name="TextBox 2">
            <a:extLst>
              <a:ext uri="{FF2B5EF4-FFF2-40B4-BE49-F238E27FC236}">
                <a16:creationId xmlns:a16="http://schemas.microsoft.com/office/drawing/2014/main" id="{7CE2DC30-84A6-1A39-2A51-25E740BCB6C1}"/>
              </a:ext>
            </a:extLst>
          </p:cNvPr>
          <p:cNvSpPr txBox="1"/>
          <p:nvPr/>
        </p:nvSpPr>
        <p:spPr>
          <a:xfrm>
            <a:off x="6590372" y="5840569"/>
            <a:ext cx="41291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Century Gothic"/>
              </a:rPr>
              <a:t>Stuart Event Rentals</a:t>
            </a:r>
            <a:endParaRPr lang="en-US">
              <a:solidFill>
                <a:schemeClr val="bg1"/>
              </a:solidFill>
              <a:ea typeface="Calibri"/>
              <a:cs typeface="Calibri"/>
            </a:endParaRPr>
          </a:p>
        </p:txBody>
      </p:sp>
    </p:spTree>
    <p:extLst>
      <p:ext uri="{BB962C8B-B14F-4D97-AF65-F5344CB8AC3E}">
        <p14:creationId xmlns:p14="http://schemas.microsoft.com/office/powerpoint/2010/main" val="3483138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362153"/>
            <a:ext cx="10515600" cy="1325563"/>
          </a:xfrm>
        </p:spPr>
        <p:txBody>
          <a:bodyPr/>
          <a:lstStyle/>
          <a:p>
            <a:r>
              <a:rPr lang="en-US" dirty="0"/>
              <a:t>Website traffic – December FY25</a:t>
            </a:r>
            <a:endParaRPr lang="en-AE" dirty="0"/>
          </a:p>
        </p:txBody>
      </p:sp>
      <p:sp>
        <p:nvSpPr>
          <p:cNvPr id="5" name="Text Placeholder 4">
            <a:extLst>
              <a:ext uri="{FF2B5EF4-FFF2-40B4-BE49-F238E27FC236}">
                <a16:creationId xmlns:a16="http://schemas.microsoft.com/office/drawing/2014/main" id="{498EFE21-B6D6-2DB9-AE90-5EAD14E9524D}"/>
              </a:ext>
            </a:extLst>
          </p:cNvPr>
          <p:cNvSpPr>
            <a:spLocks noGrp="1"/>
          </p:cNvSpPr>
          <p:nvPr>
            <p:ph type="body" sz="quarter" idx="11"/>
          </p:nvPr>
        </p:nvSpPr>
        <p:spPr/>
        <p:txBody>
          <a:bodyPr/>
          <a:lstStyle/>
          <a:p>
            <a:r>
              <a:rPr lang="en-US" dirty="0"/>
              <a:t>stuartrental.com</a:t>
            </a:r>
          </a:p>
        </p:txBody>
      </p:sp>
      <p:sp>
        <p:nvSpPr>
          <p:cNvPr id="13" name="TextBox 12">
            <a:extLst>
              <a:ext uri="{FF2B5EF4-FFF2-40B4-BE49-F238E27FC236}">
                <a16:creationId xmlns:a16="http://schemas.microsoft.com/office/drawing/2014/main" id="{0439157C-EFCC-93E7-F2BF-4CE4745DEDBE}"/>
              </a:ext>
            </a:extLst>
          </p:cNvPr>
          <p:cNvSpPr txBox="1"/>
          <p:nvPr/>
        </p:nvSpPr>
        <p:spPr>
          <a:xfrm>
            <a:off x="838200" y="1163399"/>
            <a:ext cx="2615184" cy="307777"/>
          </a:xfrm>
          <a:prstGeom prst="rect">
            <a:avLst/>
          </a:prstGeom>
          <a:noFill/>
        </p:spPr>
        <p:txBody>
          <a:bodyPr wrap="square">
            <a:spAutoFit/>
          </a:bodyPr>
          <a:lstStyle/>
          <a:p>
            <a:r>
              <a:rPr lang="en-US" sz="1400" b="1" dirty="0">
                <a:latin typeface="Century Gothic" panose="020B0502020202020204" pitchFamily="34" charset="0"/>
              </a:rPr>
              <a:t>Most Visited Pages (Top 10):</a:t>
            </a:r>
            <a:endParaRPr lang="en-AE" sz="1400" b="1" dirty="0">
              <a:latin typeface="Century Gothic" panose="020B0502020202020204" pitchFamily="34" charset="0"/>
            </a:endParaRPr>
          </a:p>
        </p:txBody>
      </p:sp>
      <p:graphicFrame>
        <p:nvGraphicFramePr>
          <p:cNvPr id="4" name="Chart 3">
            <a:extLst>
              <a:ext uri="{FF2B5EF4-FFF2-40B4-BE49-F238E27FC236}">
                <a16:creationId xmlns:a16="http://schemas.microsoft.com/office/drawing/2014/main" id="{32C66497-0D49-E0F9-0AC1-9CE4FB4EF819}"/>
              </a:ext>
            </a:extLst>
          </p:cNvPr>
          <p:cNvGraphicFramePr/>
          <p:nvPr>
            <p:extLst>
              <p:ext uri="{D42A27DB-BD31-4B8C-83A1-F6EECF244321}">
                <p14:modId xmlns:p14="http://schemas.microsoft.com/office/powerpoint/2010/main" val="3280330371"/>
              </p:ext>
            </p:extLst>
          </p:nvPr>
        </p:nvGraphicFramePr>
        <p:xfrm>
          <a:off x="940905" y="1365158"/>
          <a:ext cx="10707756" cy="48980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853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721963" y="174625"/>
            <a:ext cx="10748074" cy="1325563"/>
          </a:xfrm>
        </p:spPr>
        <p:txBody>
          <a:bodyPr/>
          <a:lstStyle/>
          <a:p>
            <a:r>
              <a:rPr lang="en-US" dirty="0">
                <a:latin typeface="Century Gothic"/>
              </a:rPr>
              <a:t>Website traffic learnings &amp; action points</a:t>
            </a:r>
            <a:endParaRPr lang="en-US" dirty="0"/>
          </a:p>
        </p:txBody>
      </p:sp>
      <p:sp>
        <p:nvSpPr>
          <p:cNvPr id="4" name="Text Placeholder 3">
            <a:extLst>
              <a:ext uri="{FF2B5EF4-FFF2-40B4-BE49-F238E27FC236}">
                <a16:creationId xmlns:a16="http://schemas.microsoft.com/office/drawing/2014/main" id="{A9433569-E289-F910-6A80-2CF83D69D57B}"/>
              </a:ext>
            </a:extLst>
          </p:cNvPr>
          <p:cNvSpPr>
            <a:spLocks noGrp="1"/>
          </p:cNvSpPr>
          <p:nvPr>
            <p:ph type="body" sz="quarter" idx="10"/>
          </p:nvPr>
        </p:nvSpPr>
        <p:spPr>
          <a:xfrm>
            <a:off x="831219" y="1500188"/>
            <a:ext cx="10866120" cy="4288314"/>
          </a:xfrm>
        </p:spPr>
        <p:txBody>
          <a:bodyPr vert="horz" lIns="91440" tIns="45720" rIns="91440" bIns="45720" rtlCol="0" anchor="t">
            <a:noAutofit/>
          </a:bodyPr>
          <a:lstStyle/>
          <a:p>
            <a:pPr>
              <a:spcBef>
                <a:spcPts val="600"/>
              </a:spcBef>
              <a:buNone/>
            </a:pPr>
            <a:r>
              <a:rPr lang="en-US" sz="1200" b="1" dirty="0">
                <a:latin typeface="Century Gothic"/>
              </a:rPr>
              <a:t>User Demographics:</a:t>
            </a:r>
            <a:endParaRPr lang="en-US" sz="1200" dirty="0"/>
          </a:p>
          <a:p>
            <a:pPr marL="685800" lvl="2">
              <a:spcBef>
                <a:spcPts val="600"/>
              </a:spcBef>
              <a:buFont typeface="Arial" panose="020B0604020202020204" pitchFamily="34" charset="0"/>
              <a:buChar char="•"/>
            </a:pPr>
            <a:r>
              <a:rPr lang="en-US" sz="1200" b="1" dirty="0"/>
              <a:t>Local Traffic Dominance</a:t>
            </a:r>
            <a:r>
              <a:rPr lang="en-US" sz="1200" dirty="0"/>
              <a:t>: High engagement remains from key local areas, with the San Jose region leading in user volume. Notably, traffic from Azure data centers has decreased, indicating a decline in non-local or bot traffic.</a:t>
            </a:r>
          </a:p>
          <a:p>
            <a:pPr>
              <a:spcBef>
                <a:spcPts val="600"/>
              </a:spcBef>
              <a:buNone/>
            </a:pPr>
            <a:r>
              <a:rPr lang="en-US" sz="1200" b="1" dirty="0">
                <a:latin typeface="Century Gothic"/>
              </a:rPr>
              <a:t>Engagement Metrics:</a:t>
            </a:r>
            <a:endParaRPr lang="en-US" sz="1200" dirty="0"/>
          </a:p>
          <a:p>
            <a:pPr marL="685800" lvl="2">
              <a:spcBef>
                <a:spcPts val="600"/>
              </a:spcBef>
              <a:buFont typeface="Arial" panose="020B0604020202020204" pitchFamily="34" charset="0"/>
              <a:buChar char="•"/>
            </a:pPr>
            <a:r>
              <a:rPr lang="en-US" sz="1200" b="1" dirty="0"/>
              <a:t>Stable User Visits with Improved Retention: </a:t>
            </a:r>
            <a:r>
              <a:rPr lang="en-US" sz="1200" dirty="0"/>
              <a:t>Slight increase in returning users; implement loyalty programs or targeted promotions.</a:t>
            </a:r>
          </a:p>
          <a:p>
            <a:pPr marL="685800" lvl="2">
              <a:spcBef>
                <a:spcPts val="600"/>
              </a:spcBef>
              <a:buFont typeface="Arial" panose="020B0604020202020204" pitchFamily="34" charset="0"/>
              <a:buChar char="•"/>
            </a:pPr>
            <a:r>
              <a:rPr lang="en-US" sz="1200" b="1" dirty="0"/>
              <a:t>Focus on Cart and Inquiry Form Submissions</a:t>
            </a:r>
            <a:r>
              <a:rPr lang="en-US" sz="1200" dirty="0"/>
              <a:t>: With cart submissions still dominant, optimize checkout process and inquiry form visibility.</a:t>
            </a:r>
          </a:p>
          <a:p>
            <a:pPr>
              <a:spcBef>
                <a:spcPts val="600"/>
              </a:spcBef>
              <a:buNone/>
            </a:pPr>
            <a:r>
              <a:rPr lang="en-US" sz="1200" b="1" dirty="0">
                <a:latin typeface="Century Gothic"/>
              </a:rPr>
              <a:t>Traffic Sources:</a:t>
            </a:r>
            <a:endParaRPr lang="en-US" sz="1200" dirty="0"/>
          </a:p>
          <a:p>
            <a:pPr marL="685800" lvl="2">
              <a:spcBef>
                <a:spcPts val="600"/>
              </a:spcBef>
              <a:buFont typeface="Arial" panose="020B0604020202020204" pitchFamily="34" charset="0"/>
              <a:buChar char="•"/>
            </a:pPr>
            <a:r>
              <a:rPr lang="en-US" sz="1200" b="1" dirty="0"/>
              <a:t>Organic Search Still Dominant</a:t>
            </a:r>
            <a:r>
              <a:rPr lang="en-US" sz="1200" dirty="0"/>
              <a:t>: Slight decrease in traffic; enhance SEO strategies, focusing on most visited pages like party rentals and event setups</a:t>
            </a:r>
            <a:r>
              <a:rPr lang="en-US" sz="1200" dirty="0">
                <a:latin typeface="Century Gothic"/>
              </a:rPr>
              <a:t>.</a:t>
            </a:r>
            <a:endParaRPr lang="en-US" sz="1200" dirty="0"/>
          </a:p>
          <a:p>
            <a:pPr marL="685800" lvl="2">
              <a:spcBef>
                <a:spcPts val="600"/>
              </a:spcBef>
              <a:buFont typeface="Arial" panose="020B0604020202020204" pitchFamily="34" charset="0"/>
              <a:buChar char="•"/>
            </a:pPr>
            <a:r>
              <a:rPr lang="en-US" sz="1200" b="1" dirty="0"/>
              <a:t>Refine Paid and Social Campaigns</a:t>
            </a:r>
            <a:r>
              <a:rPr lang="en-US" sz="1200" dirty="0"/>
              <a:t>: Review and adjust paid campaigns based on performance metrics to increase ROI</a:t>
            </a:r>
            <a:r>
              <a:rPr lang="en-US" sz="1200" dirty="0">
                <a:latin typeface="Century Gothic"/>
              </a:rPr>
              <a:t>.</a:t>
            </a:r>
            <a:endParaRPr lang="en-US" sz="1200" dirty="0"/>
          </a:p>
          <a:p>
            <a:pPr>
              <a:spcBef>
                <a:spcPts val="600"/>
              </a:spcBef>
              <a:buNone/>
            </a:pPr>
            <a:r>
              <a:rPr lang="en-US" sz="1200" b="1" dirty="0">
                <a:latin typeface="Century Gothic"/>
              </a:rPr>
              <a:t>Action Points:</a:t>
            </a:r>
            <a:endParaRPr lang="en-US" sz="1200" dirty="0"/>
          </a:p>
          <a:p>
            <a:pPr marL="685800" lvl="2">
              <a:spcBef>
                <a:spcPts val="600"/>
              </a:spcBef>
              <a:buFont typeface="Arial" panose="020B0604020202020204" pitchFamily="34" charset="0"/>
              <a:buChar char="•"/>
            </a:pPr>
            <a:r>
              <a:rPr lang="en-US" sz="1200" b="1" dirty="0"/>
              <a:t>Optimize Content for High Traffic Pages</a:t>
            </a:r>
            <a:r>
              <a:rPr lang="en-US" sz="1200" dirty="0"/>
              <a:t>: Utilize analytics to update and create engaging content on high-traffic pages to improve stickiness</a:t>
            </a:r>
            <a:r>
              <a:rPr lang="en-US" sz="1200" dirty="0">
                <a:latin typeface="Century Gothic"/>
              </a:rPr>
              <a:t>.</a:t>
            </a:r>
            <a:endParaRPr lang="en-US" sz="1200" dirty="0"/>
          </a:p>
          <a:p>
            <a:pPr marL="685800" lvl="2">
              <a:spcBef>
                <a:spcPts val="600"/>
              </a:spcBef>
              <a:buFont typeface="Arial" panose="020B0604020202020204" pitchFamily="34" charset="0"/>
              <a:buChar char="•"/>
            </a:pPr>
            <a:r>
              <a:rPr lang="en-US" sz="1200" b="1" dirty="0"/>
              <a:t>Improve Engagement for Key Demographics</a:t>
            </a:r>
            <a:r>
              <a:rPr lang="en-US" sz="1200" dirty="0"/>
              <a:t>: Tailor marketing efforts to core user bases in San Jose and surrounding areas, considering user behavior trends</a:t>
            </a:r>
            <a:r>
              <a:rPr lang="en-US" sz="1200" dirty="0">
                <a:latin typeface="Century Gothic"/>
              </a:rPr>
              <a:t>.</a:t>
            </a:r>
            <a:endParaRPr lang="en-US" sz="1200" dirty="0"/>
          </a:p>
          <a:p>
            <a:pPr marL="685800" lvl="2">
              <a:spcBef>
                <a:spcPts val="600"/>
              </a:spcBef>
              <a:buFont typeface="Arial" panose="020B0604020202020204" pitchFamily="34" charset="0"/>
              <a:buChar char="•"/>
            </a:pPr>
            <a:r>
              <a:rPr lang="en-US" sz="1200" b="1" dirty="0"/>
              <a:t>Enhance Mobile Experience:</a:t>
            </a:r>
            <a:r>
              <a:rPr lang="en-US" sz="1200" dirty="0"/>
              <a:t> With a significant portion of traffic from mobile, ensure all new content is optimized for mobile viewing and interaction</a:t>
            </a:r>
            <a:r>
              <a:rPr lang="en-US" sz="1200" dirty="0">
                <a:latin typeface="Century Gothic"/>
              </a:rPr>
              <a:t>.</a:t>
            </a:r>
            <a:endParaRPr lang="en-US" sz="1200" dirty="0"/>
          </a:p>
          <a:p>
            <a:pPr marL="685800" lvl="2">
              <a:spcBef>
                <a:spcPts val="600"/>
              </a:spcBef>
              <a:buFont typeface="Arial" panose="020B0604020202020204" pitchFamily="34" charset="0"/>
              <a:buChar char="•"/>
            </a:pPr>
            <a:r>
              <a:rPr lang="en-US" sz="1200" b="1" dirty="0"/>
              <a:t>Increase Abandoned Cart Recovery Efforts</a:t>
            </a:r>
            <a:r>
              <a:rPr lang="en-US" sz="1200" dirty="0"/>
              <a:t>: Intensify efforts to reclaim lost sales through timely and appealing follow-up emails, given the significant remaining recoverable revenue</a:t>
            </a:r>
            <a:r>
              <a:rPr lang="en-US" sz="1200" dirty="0">
                <a:latin typeface="Century Gothic"/>
              </a:rPr>
              <a:t>.</a:t>
            </a:r>
            <a:endParaRPr lang="en-US" sz="1200" dirty="0"/>
          </a:p>
        </p:txBody>
      </p:sp>
      <p:sp>
        <p:nvSpPr>
          <p:cNvPr id="3" name="Text Placeholder 12">
            <a:extLst>
              <a:ext uri="{FF2B5EF4-FFF2-40B4-BE49-F238E27FC236}">
                <a16:creationId xmlns:a16="http://schemas.microsoft.com/office/drawing/2014/main" id="{6CA49A5E-4007-E719-37F6-A8AED333F53A}"/>
              </a:ext>
            </a:extLst>
          </p:cNvPr>
          <p:cNvSpPr>
            <a:spLocks noGrp="1"/>
          </p:cNvSpPr>
          <p:nvPr>
            <p:ph type="body" sz="quarter" idx="11"/>
          </p:nvPr>
        </p:nvSpPr>
        <p:spPr>
          <a:xfrm>
            <a:off x="6096000" y="6096000"/>
            <a:ext cx="5257800" cy="546100"/>
          </a:xfrm>
        </p:spPr>
        <p:txBody>
          <a:bodyPr/>
          <a:lstStyle/>
          <a:p>
            <a:r>
              <a:rPr lang="en-AE"/>
              <a:t>ASR – Stuart Event Rentals</a:t>
            </a:r>
          </a:p>
        </p:txBody>
      </p:sp>
    </p:spTree>
    <p:extLst>
      <p:ext uri="{BB962C8B-B14F-4D97-AF65-F5344CB8AC3E}">
        <p14:creationId xmlns:p14="http://schemas.microsoft.com/office/powerpoint/2010/main" val="213309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p:txBody>
          <a:bodyPr>
            <a:normAutofit/>
          </a:bodyPr>
          <a:lstStyle/>
          <a:p>
            <a:r>
              <a:rPr lang="en-US" sz="3600" dirty="0"/>
              <a:t>SEM Campaign Updates – December FY25</a:t>
            </a:r>
            <a:endParaRPr lang="en-AE" sz="3600" dirty="0"/>
          </a:p>
        </p:txBody>
      </p:sp>
      <p:sp>
        <p:nvSpPr>
          <p:cNvPr id="7" name="Text Placeholder 12">
            <a:extLst>
              <a:ext uri="{FF2B5EF4-FFF2-40B4-BE49-F238E27FC236}">
                <a16:creationId xmlns:a16="http://schemas.microsoft.com/office/drawing/2014/main" id="{A34EED76-A9AF-97C4-916A-39D0D5333AF7}"/>
              </a:ext>
            </a:extLst>
          </p:cNvPr>
          <p:cNvSpPr>
            <a:spLocks noGrp="1"/>
          </p:cNvSpPr>
          <p:nvPr>
            <p:ph type="body" sz="quarter" idx="11"/>
          </p:nvPr>
        </p:nvSpPr>
        <p:spPr>
          <a:xfrm>
            <a:off x="6080442" y="6219825"/>
            <a:ext cx="5257800" cy="546100"/>
          </a:xfrm>
        </p:spPr>
        <p:txBody>
          <a:bodyPr/>
          <a:lstStyle/>
          <a:p>
            <a:r>
              <a:rPr lang="en-AE" dirty="0"/>
              <a:t>ASR – Stuart Event Rentals</a:t>
            </a:r>
          </a:p>
        </p:txBody>
      </p:sp>
      <p:graphicFrame>
        <p:nvGraphicFramePr>
          <p:cNvPr id="10" name="Chart 9">
            <a:extLst>
              <a:ext uri="{FF2B5EF4-FFF2-40B4-BE49-F238E27FC236}">
                <a16:creationId xmlns:a16="http://schemas.microsoft.com/office/drawing/2014/main" id="{2F941704-1450-EFD6-0F3C-736C21D1D0E8}"/>
              </a:ext>
            </a:extLst>
          </p:cNvPr>
          <p:cNvGraphicFramePr/>
          <p:nvPr>
            <p:extLst>
              <p:ext uri="{D42A27DB-BD31-4B8C-83A1-F6EECF244321}">
                <p14:modId xmlns:p14="http://schemas.microsoft.com/office/powerpoint/2010/main" val="1016869985"/>
              </p:ext>
            </p:extLst>
          </p:nvPr>
        </p:nvGraphicFramePr>
        <p:xfrm>
          <a:off x="367416" y="2304745"/>
          <a:ext cx="5728583" cy="31771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2238923-03DC-431D-210C-9348B0583F8D}"/>
              </a:ext>
            </a:extLst>
          </p:cNvPr>
          <p:cNvGraphicFramePr/>
          <p:nvPr>
            <p:extLst>
              <p:ext uri="{D42A27DB-BD31-4B8C-83A1-F6EECF244321}">
                <p14:modId xmlns:p14="http://schemas.microsoft.com/office/powerpoint/2010/main" val="2535412500"/>
              </p:ext>
            </p:extLst>
          </p:nvPr>
        </p:nvGraphicFramePr>
        <p:xfrm>
          <a:off x="6316662" y="4228928"/>
          <a:ext cx="5507922" cy="1723096"/>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F98557E-07AE-40C1-77CB-244E7F4EE828}"/>
              </a:ext>
            </a:extLst>
          </p:cNvPr>
          <p:cNvSpPr txBox="1"/>
          <p:nvPr/>
        </p:nvSpPr>
        <p:spPr>
          <a:xfrm>
            <a:off x="588078" y="1826210"/>
            <a:ext cx="2482500" cy="276999"/>
          </a:xfrm>
          <a:prstGeom prst="rect">
            <a:avLst/>
          </a:prstGeom>
          <a:noFill/>
        </p:spPr>
        <p:txBody>
          <a:bodyPr wrap="square">
            <a:spAutoFit/>
          </a:bodyPr>
          <a:lstStyle/>
          <a:p>
            <a:r>
              <a:rPr lang="en-US" sz="1200" b="1">
                <a:latin typeface="Century Gothic" panose="020B0502020202020204" pitchFamily="34" charset="0"/>
              </a:rPr>
              <a:t>Site Visits by Traffic Source:</a:t>
            </a:r>
            <a:endParaRPr lang="en-AE" sz="1200" b="1">
              <a:latin typeface="Century Gothic" panose="020B0502020202020204" pitchFamily="34" charset="0"/>
            </a:endParaRPr>
          </a:p>
        </p:txBody>
      </p:sp>
      <p:sp>
        <p:nvSpPr>
          <p:cNvPr id="14" name="TextBox 13">
            <a:extLst>
              <a:ext uri="{FF2B5EF4-FFF2-40B4-BE49-F238E27FC236}">
                <a16:creationId xmlns:a16="http://schemas.microsoft.com/office/drawing/2014/main" id="{5DC8C2B2-639A-613E-7EC6-F31783532348}"/>
              </a:ext>
            </a:extLst>
          </p:cNvPr>
          <p:cNvSpPr txBox="1"/>
          <p:nvPr/>
        </p:nvSpPr>
        <p:spPr>
          <a:xfrm>
            <a:off x="6316662" y="3946452"/>
            <a:ext cx="4785360" cy="276999"/>
          </a:xfrm>
          <a:prstGeom prst="rect">
            <a:avLst/>
          </a:prstGeom>
          <a:noFill/>
        </p:spPr>
        <p:txBody>
          <a:bodyPr wrap="square">
            <a:spAutoFit/>
          </a:bodyPr>
          <a:lstStyle/>
          <a:p>
            <a:r>
              <a:rPr lang="en-US" sz="1200" b="1">
                <a:latin typeface="Century Gothic" panose="020B0502020202020204" pitchFamily="34" charset="0"/>
              </a:rPr>
              <a:t>Calls by Traffic Source:</a:t>
            </a:r>
            <a:endParaRPr lang="en-AE" sz="1200" b="1">
              <a:latin typeface="Century Gothic" panose="020B0502020202020204" pitchFamily="34" charset="0"/>
            </a:endParaRPr>
          </a:p>
        </p:txBody>
      </p:sp>
      <p:sp>
        <p:nvSpPr>
          <p:cNvPr id="15" name="TextBox 14">
            <a:extLst>
              <a:ext uri="{FF2B5EF4-FFF2-40B4-BE49-F238E27FC236}">
                <a16:creationId xmlns:a16="http://schemas.microsoft.com/office/drawing/2014/main" id="{10A32AC0-5760-9395-362F-6881E968D25A}"/>
              </a:ext>
            </a:extLst>
          </p:cNvPr>
          <p:cNvSpPr txBox="1"/>
          <p:nvPr/>
        </p:nvSpPr>
        <p:spPr>
          <a:xfrm>
            <a:off x="6366937" y="1810528"/>
            <a:ext cx="4785360" cy="276999"/>
          </a:xfrm>
          <a:prstGeom prst="rect">
            <a:avLst/>
          </a:prstGeom>
          <a:noFill/>
        </p:spPr>
        <p:txBody>
          <a:bodyPr wrap="square">
            <a:spAutoFit/>
          </a:bodyPr>
          <a:lstStyle/>
          <a:p>
            <a:r>
              <a:rPr lang="en-US" sz="1200" b="1" dirty="0">
                <a:latin typeface="Century Gothic" panose="020B0502020202020204" pitchFamily="34" charset="0"/>
              </a:rPr>
              <a:t>Forms, Emails, and Messages by Traffic Source:</a:t>
            </a:r>
            <a:endParaRPr lang="en-AE" sz="1200" b="1" dirty="0">
              <a:latin typeface="Century Gothic" panose="020B0502020202020204" pitchFamily="34" charset="0"/>
            </a:endParaRPr>
          </a:p>
        </p:txBody>
      </p:sp>
      <p:graphicFrame>
        <p:nvGraphicFramePr>
          <p:cNvPr id="16" name="Chart 15">
            <a:extLst>
              <a:ext uri="{FF2B5EF4-FFF2-40B4-BE49-F238E27FC236}">
                <a16:creationId xmlns:a16="http://schemas.microsoft.com/office/drawing/2014/main" id="{B2F81595-CF4D-1BC9-358C-2797D7072CB5}"/>
              </a:ext>
            </a:extLst>
          </p:cNvPr>
          <p:cNvGraphicFramePr/>
          <p:nvPr>
            <p:extLst>
              <p:ext uri="{D42A27DB-BD31-4B8C-83A1-F6EECF244321}">
                <p14:modId xmlns:p14="http://schemas.microsoft.com/office/powerpoint/2010/main" val="4268327567"/>
              </p:ext>
            </p:extLst>
          </p:nvPr>
        </p:nvGraphicFramePr>
        <p:xfrm>
          <a:off x="6366937" y="2087527"/>
          <a:ext cx="5507922" cy="17230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4519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721963" y="365125"/>
            <a:ext cx="10748074" cy="1325563"/>
          </a:xfrm>
        </p:spPr>
        <p:txBody>
          <a:bodyPr/>
          <a:lstStyle/>
          <a:p>
            <a:r>
              <a:rPr lang="en-US" dirty="0">
                <a:latin typeface="Century Gothic"/>
              </a:rPr>
              <a:t>SEM Campaign learnings &amp; action points</a:t>
            </a:r>
            <a:endParaRPr lang="en-AE" dirty="0">
              <a:latin typeface="Century Gothic"/>
            </a:endParaRPr>
          </a:p>
        </p:txBody>
      </p:sp>
      <p:sp>
        <p:nvSpPr>
          <p:cNvPr id="4" name="Text Placeholder 3">
            <a:extLst>
              <a:ext uri="{FF2B5EF4-FFF2-40B4-BE49-F238E27FC236}">
                <a16:creationId xmlns:a16="http://schemas.microsoft.com/office/drawing/2014/main" id="{A9433569-E289-F910-6A80-2CF83D69D57B}"/>
              </a:ext>
            </a:extLst>
          </p:cNvPr>
          <p:cNvSpPr>
            <a:spLocks noGrp="1"/>
          </p:cNvSpPr>
          <p:nvPr>
            <p:ph type="body" sz="quarter" idx="10"/>
          </p:nvPr>
        </p:nvSpPr>
        <p:spPr>
          <a:xfrm>
            <a:off x="516355" y="1556418"/>
            <a:ext cx="11159290" cy="4812632"/>
          </a:xfrm>
        </p:spPr>
        <p:txBody>
          <a:bodyPr vert="horz" lIns="91440" tIns="45720" rIns="91440" bIns="45720" rtlCol="0" anchor="t">
            <a:normAutofit fontScale="92500" lnSpcReduction="20000"/>
          </a:bodyPr>
          <a:lstStyle/>
          <a:p>
            <a:pPr marL="0" indent="0">
              <a:buNone/>
            </a:pPr>
            <a:r>
              <a:rPr lang="en-US" sz="1500" b="1" dirty="0"/>
              <a:t>Yelp Dominance in Engagement:</a:t>
            </a:r>
            <a:r>
              <a:rPr lang="en-US" sz="1500" dirty="0"/>
              <a:t> </a:t>
            </a:r>
            <a:r>
              <a:rPr lang="en-US" sz="1600" dirty="0"/>
              <a:t>Yelp remains the leader for user interactions via forms, emails, and messages</a:t>
            </a:r>
            <a:r>
              <a:rPr lang="en-US" sz="1500" dirty="0"/>
              <a:t>.</a:t>
            </a:r>
          </a:p>
          <a:p>
            <a:pPr lvl="1">
              <a:buFont typeface="Arial" panose="020B0604020202020204" pitchFamily="34" charset="0"/>
              <a:buChar char="•"/>
            </a:pPr>
            <a:r>
              <a:rPr lang="en-US" sz="1500" b="1" dirty="0"/>
              <a:t>Action Point</a:t>
            </a:r>
            <a:r>
              <a:rPr lang="en-US" sz="1500" dirty="0"/>
              <a:t>: </a:t>
            </a:r>
            <a:r>
              <a:rPr lang="en-US" sz="1600" dirty="0"/>
              <a:t>Continue to optimize the Yelp profile. Consider introducing exclusive Yelp offers or featured listings to enhance visibility and interaction rates</a:t>
            </a:r>
            <a:r>
              <a:rPr lang="en-US" sz="1500" dirty="0"/>
              <a:t>.</a:t>
            </a:r>
            <a:endParaRPr lang="en-US" sz="1500" b="1" dirty="0"/>
          </a:p>
          <a:p>
            <a:pPr marL="457200" lvl="1">
              <a:lnSpc>
                <a:spcPct val="110000"/>
              </a:lnSpc>
              <a:spcBef>
                <a:spcPts val="0"/>
              </a:spcBef>
              <a:buNone/>
            </a:pPr>
            <a:endParaRPr lang="en-US" sz="1500" b="1" dirty="0"/>
          </a:p>
          <a:p>
            <a:pPr marL="0" indent="0">
              <a:buNone/>
            </a:pPr>
            <a:r>
              <a:rPr lang="en-US" sz="1500" b="1" dirty="0"/>
              <a:t>Google as Primary Traffic Driver:</a:t>
            </a:r>
            <a:r>
              <a:rPr lang="en-US" sz="1500" dirty="0"/>
              <a:t> </a:t>
            </a:r>
            <a:r>
              <a:rPr lang="en-US" sz="1600" dirty="0"/>
              <a:t>Google still drives the majority of site visits, maintaining its role as a primary traffic source</a:t>
            </a:r>
            <a:r>
              <a:rPr lang="en-US" sz="1500" dirty="0"/>
              <a:t>.</a:t>
            </a:r>
          </a:p>
          <a:p>
            <a:pPr lvl="1">
              <a:buFont typeface="Arial" panose="020B0604020202020204" pitchFamily="34" charset="0"/>
              <a:buChar char="•"/>
            </a:pPr>
            <a:r>
              <a:rPr lang="en-US" sz="1500" b="1" dirty="0"/>
              <a:t>Action Point</a:t>
            </a:r>
            <a:r>
              <a:rPr lang="en-US" sz="1500" dirty="0"/>
              <a:t>: </a:t>
            </a:r>
            <a:r>
              <a:rPr lang="en-US" sz="1600" dirty="0"/>
              <a:t>AdWords campaigns focusing on high-conversion keywords and improve landing page experiences to boost conversion rates</a:t>
            </a:r>
            <a:r>
              <a:rPr lang="en-US" sz="1500" dirty="0"/>
              <a:t>.</a:t>
            </a:r>
          </a:p>
          <a:p>
            <a:pPr lvl="1" indent="0">
              <a:lnSpc>
                <a:spcPct val="110000"/>
              </a:lnSpc>
              <a:spcBef>
                <a:spcPts val="0"/>
              </a:spcBef>
              <a:buNone/>
            </a:pPr>
            <a:endParaRPr lang="en-US" sz="1500" b="1" dirty="0"/>
          </a:p>
          <a:p>
            <a:pPr marL="0" indent="0">
              <a:buNone/>
            </a:pPr>
            <a:r>
              <a:rPr lang="en-US" sz="1500" b="1" dirty="0"/>
              <a:t>Retargeting Campaigns Underperforming:</a:t>
            </a:r>
            <a:r>
              <a:rPr lang="en-US" sz="1500" dirty="0"/>
              <a:t> </a:t>
            </a:r>
            <a:r>
              <a:rPr lang="en-US" sz="1600" dirty="0"/>
              <a:t>Retargeting efforts are showing lower impact on engagement and conversions relative to other channels</a:t>
            </a:r>
            <a:r>
              <a:rPr lang="en-US" sz="1500" dirty="0"/>
              <a:t>.</a:t>
            </a:r>
          </a:p>
          <a:p>
            <a:pPr lvl="1">
              <a:buFont typeface="Arial" panose="020B0604020202020204" pitchFamily="34" charset="0"/>
              <a:buChar char="•"/>
            </a:pPr>
            <a:r>
              <a:rPr lang="en-US" sz="1500" b="1" dirty="0"/>
              <a:t>Action Point</a:t>
            </a:r>
            <a:r>
              <a:rPr lang="en-US" sz="1500" dirty="0"/>
              <a:t>: </a:t>
            </a:r>
            <a:r>
              <a:rPr lang="en-US" sz="1600" dirty="0"/>
              <a:t>Audit current retargeting strategies; test different ad creatives and segmentation to increase effectiveness</a:t>
            </a:r>
            <a:r>
              <a:rPr lang="en-US" sz="1500" dirty="0"/>
              <a:t>.</a:t>
            </a:r>
          </a:p>
          <a:p>
            <a:pPr lvl="1" indent="0">
              <a:lnSpc>
                <a:spcPct val="110000"/>
              </a:lnSpc>
              <a:spcBef>
                <a:spcPts val="0"/>
              </a:spcBef>
              <a:buNone/>
            </a:pPr>
            <a:endParaRPr lang="en-US" sz="1500" b="1" dirty="0"/>
          </a:p>
          <a:p>
            <a:pPr marL="0" indent="0">
              <a:buNone/>
            </a:pPr>
            <a:r>
              <a:rPr lang="en-US" sz="1500" b="1" dirty="0"/>
              <a:t>Minor Impact from Edge but Opportunities Exist:</a:t>
            </a:r>
            <a:r>
              <a:rPr lang="en-US" sz="1500" dirty="0"/>
              <a:t> </a:t>
            </a:r>
            <a:r>
              <a:rPr lang="en-US" sz="1600" dirty="0"/>
              <a:t>Edge provides some traffic but lacks significant engagement or conversion</a:t>
            </a:r>
            <a:r>
              <a:rPr lang="en-US" sz="1500" dirty="0"/>
              <a:t>.</a:t>
            </a:r>
          </a:p>
          <a:p>
            <a:pPr lvl="1">
              <a:buFont typeface="Arial" panose="020B0604020202020204" pitchFamily="34" charset="0"/>
              <a:buChar char="•"/>
            </a:pPr>
            <a:r>
              <a:rPr lang="en-US" sz="1500" b="1" dirty="0"/>
              <a:t>Action Point</a:t>
            </a:r>
            <a:r>
              <a:rPr lang="en-US" sz="1500" dirty="0"/>
              <a:t>: </a:t>
            </a:r>
            <a:r>
              <a:rPr lang="en-US" sz="1600" dirty="0"/>
              <a:t>Evaluate the performance metrics of Edge campaigns; consider reallocating budget to more productive channels or refine targeting on Edge for better results</a:t>
            </a:r>
            <a:r>
              <a:rPr lang="en-US" sz="1500" dirty="0"/>
              <a:t>.</a:t>
            </a:r>
          </a:p>
          <a:p>
            <a:pPr marL="0" indent="0">
              <a:buNone/>
            </a:pPr>
            <a:endParaRPr lang="en-US" sz="1500" b="1" dirty="0"/>
          </a:p>
          <a:p>
            <a:pPr marL="0" indent="0">
              <a:buNone/>
            </a:pPr>
            <a:r>
              <a:rPr lang="en-US" sz="1500" b="1" dirty="0"/>
              <a:t>Calls Driven Predominantly by Google and Yelp:</a:t>
            </a:r>
            <a:r>
              <a:rPr lang="en-US" sz="1500" dirty="0"/>
              <a:t> </a:t>
            </a:r>
            <a:r>
              <a:rPr lang="en-US" sz="1600" dirty="0"/>
              <a:t>Calls primarily generated from Google and Yelp, indicating strong direct and review-driven engagement</a:t>
            </a:r>
            <a:r>
              <a:rPr lang="en-US" sz="1500" dirty="0"/>
              <a:t>.</a:t>
            </a:r>
          </a:p>
          <a:p>
            <a:pPr lvl="1">
              <a:buFont typeface="Arial" panose="020B0604020202020204" pitchFamily="34" charset="0"/>
              <a:buChar char="•"/>
            </a:pPr>
            <a:r>
              <a:rPr lang="en-US" sz="1500" b="1" dirty="0"/>
              <a:t>Action Point</a:t>
            </a:r>
            <a:r>
              <a:rPr lang="en-US" sz="1500" dirty="0"/>
              <a:t>: </a:t>
            </a:r>
            <a:r>
              <a:rPr lang="en-US" sz="1600" dirty="0"/>
              <a:t>Enhance call-to-action features in Google and Yelp ads and ensure quick response capabilities are in place to handle inquiries efficiently</a:t>
            </a:r>
            <a:r>
              <a:rPr lang="en-US" sz="1500" dirty="0"/>
              <a:t>.</a:t>
            </a:r>
          </a:p>
          <a:p>
            <a:pPr lvl="1">
              <a:buFont typeface="Arial" panose="020B0604020202020204" pitchFamily="34" charset="0"/>
              <a:buChar char="•"/>
            </a:pPr>
            <a:endParaRPr lang="en-US" sz="1500" dirty="0"/>
          </a:p>
          <a:p>
            <a:pPr lvl="1" indent="0">
              <a:lnSpc>
                <a:spcPct val="110000"/>
              </a:lnSpc>
              <a:spcBef>
                <a:spcPts val="0"/>
              </a:spcBef>
              <a:buNone/>
            </a:pPr>
            <a:endParaRPr lang="en-US" b="1" dirty="0"/>
          </a:p>
        </p:txBody>
      </p:sp>
      <p:sp>
        <p:nvSpPr>
          <p:cNvPr id="3" name="Text Placeholder 12">
            <a:extLst>
              <a:ext uri="{FF2B5EF4-FFF2-40B4-BE49-F238E27FC236}">
                <a16:creationId xmlns:a16="http://schemas.microsoft.com/office/drawing/2014/main" id="{6CA49A5E-4007-E719-37F6-A8AED333F53A}"/>
              </a:ext>
            </a:extLst>
          </p:cNvPr>
          <p:cNvSpPr>
            <a:spLocks noGrp="1"/>
          </p:cNvSpPr>
          <p:nvPr>
            <p:ph type="body" sz="quarter" idx="11"/>
          </p:nvPr>
        </p:nvSpPr>
        <p:spPr>
          <a:xfrm>
            <a:off x="6096000" y="6096000"/>
            <a:ext cx="5257800" cy="546100"/>
          </a:xfrm>
        </p:spPr>
        <p:txBody>
          <a:bodyPr/>
          <a:lstStyle/>
          <a:p>
            <a:r>
              <a:rPr lang="en-AE" dirty="0"/>
              <a:t>ASR – Stuart Event Rentals</a:t>
            </a:r>
          </a:p>
        </p:txBody>
      </p:sp>
    </p:spTree>
    <p:extLst>
      <p:ext uri="{BB962C8B-B14F-4D97-AF65-F5344CB8AC3E}">
        <p14:creationId xmlns:p14="http://schemas.microsoft.com/office/powerpoint/2010/main" val="1216694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244809"/>
            <a:ext cx="6289964" cy="1325563"/>
          </a:xfrm>
        </p:spPr>
        <p:txBody>
          <a:bodyPr/>
          <a:lstStyle/>
          <a:p>
            <a:r>
              <a:rPr lang="en-US" dirty="0"/>
              <a:t>Social Media - LinkedIn</a:t>
            </a:r>
            <a:endParaRPr lang="en-AE" dirty="0"/>
          </a:p>
        </p:txBody>
      </p:sp>
      <p:sp>
        <p:nvSpPr>
          <p:cNvPr id="5" name="TextBox 4">
            <a:extLst>
              <a:ext uri="{FF2B5EF4-FFF2-40B4-BE49-F238E27FC236}">
                <a16:creationId xmlns:a16="http://schemas.microsoft.com/office/drawing/2014/main" id="{C638335B-3579-582C-BCF0-4DE3540F0FAA}"/>
              </a:ext>
            </a:extLst>
          </p:cNvPr>
          <p:cNvSpPr txBox="1"/>
          <p:nvPr/>
        </p:nvSpPr>
        <p:spPr>
          <a:xfrm>
            <a:off x="7922177" y="1006679"/>
            <a:ext cx="3078331" cy="338554"/>
          </a:xfrm>
          <a:prstGeom prst="rect">
            <a:avLst/>
          </a:prstGeom>
          <a:noFill/>
        </p:spPr>
        <p:txBody>
          <a:bodyPr wrap="square">
            <a:spAutoFit/>
          </a:bodyPr>
          <a:lstStyle/>
          <a:p>
            <a:r>
              <a:rPr lang="en-US" sz="1600" dirty="0">
                <a:latin typeface="Century Gothic" panose="020B0502020202020204" pitchFamily="34" charset="0"/>
              </a:rPr>
              <a:t>Most engaging times to post:</a:t>
            </a:r>
            <a:endParaRPr lang="en-AE" sz="1600" dirty="0">
              <a:latin typeface="Century Gothic" panose="020B0502020202020204" pitchFamily="34" charset="0"/>
            </a:endParaRPr>
          </a:p>
        </p:txBody>
      </p:sp>
      <p:sp>
        <p:nvSpPr>
          <p:cNvPr id="8" name="TextBox 7">
            <a:extLst>
              <a:ext uri="{FF2B5EF4-FFF2-40B4-BE49-F238E27FC236}">
                <a16:creationId xmlns:a16="http://schemas.microsoft.com/office/drawing/2014/main" id="{FE0956AC-5321-EFAF-6B8E-653F51A19E81}"/>
              </a:ext>
            </a:extLst>
          </p:cNvPr>
          <p:cNvSpPr txBox="1"/>
          <p:nvPr/>
        </p:nvSpPr>
        <p:spPr>
          <a:xfrm>
            <a:off x="7666636" y="1345233"/>
            <a:ext cx="1469818" cy="369332"/>
          </a:xfrm>
          <a:prstGeom prst="rect">
            <a:avLst/>
          </a:prstGeom>
          <a:noFill/>
        </p:spPr>
        <p:txBody>
          <a:bodyPr wrap="square">
            <a:spAutoFit/>
          </a:bodyPr>
          <a:lstStyle/>
          <a:p>
            <a:r>
              <a:rPr lang="en-US" dirty="0">
                <a:latin typeface="Century Gothic" panose="020B0502020202020204" pitchFamily="34" charset="0"/>
              </a:rPr>
              <a:t>2:00 PM PST</a:t>
            </a:r>
            <a:endParaRPr lang="en-AE" dirty="0">
              <a:latin typeface="Century Gothic" panose="020B0502020202020204" pitchFamily="34" charset="0"/>
            </a:endParaRPr>
          </a:p>
        </p:txBody>
      </p:sp>
      <p:sp>
        <p:nvSpPr>
          <p:cNvPr id="10" name="TextBox 9">
            <a:extLst>
              <a:ext uri="{FF2B5EF4-FFF2-40B4-BE49-F238E27FC236}">
                <a16:creationId xmlns:a16="http://schemas.microsoft.com/office/drawing/2014/main" id="{540966EC-50E5-1E78-3DA1-0978B0E4644F}"/>
              </a:ext>
            </a:extLst>
          </p:cNvPr>
          <p:cNvSpPr txBox="1"/>
          <p:nvPr/>
        </p:nvSpPr>
        <p:spPr>
          <a:xfrm>
            <a:off x="9642490" y="1345233"/>
            <a:ext cx="1582040" cy="369332"/>
          </a:xfrm>
          <a:prstGeom prst="rect">
            <a:avLst/>
          </a:prstGeom>
          <a:noFill/>
        </p:spPr>
        <p:txBody>
          <a:bodyPr wrap="square">
            <a:spAutoFit/>
          </a:bodyPr>
          <a:lstStyle/>
          <a:p>
            <a:r>
              <a:rPr lang="en-US" dirty="0">
                <a:latin typeface="Century Gothic" panose="020B0502020202020204" pitchFamily="34" charset="0"/>
              </a:rPr>
              <a:t>6:30 PM PST</a:t>
            </a:r>
            <a:endParaRPr lang="en-AE" dirty="0">
              <a:latin typeface="Century Gothic" panose="020B0502020202020204" pitchFamily="34" charset="0"/>
            </a:endParaRPr>
          </a:p>
        </p:txBody>
      </p:sp>
      <p:sp>
        <p:nvSpPr>
          <p:cNvPr id="7" name="Text Placeholder 12">
            <a:extLst>
              <a:ext uri="{FF2B5EF4-FFF2-40B4-BE49-F238E27FC236}">
                <a16:creationId xmlns:a16="http://schemas.microsoft.com/office/drawing/2014/main" id="{1E054CD4-DD75-44BF-0697-7393F482B96E}"/>
              </a:ext>
            </a:extLst>
          </p:cNvPr>
          <p:cNvSpPr txBox="1">
            <a:spLocks/>
          </p:cNvSpPr>
          <p:nvPr/>
        </p:nvSpPr>
        <p:spPr>
          <a:xfrm>
            <a:off x="6578287" y="63119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E" dirty="0"/>
              <a:t>ASR – Stuart Event Rentals</a:t>
            </a:r>
          </a:p>
        </p:txBody>
      </p:sp>
      <p:graphicFrame>
        <p:nvGraphicFramePr>
          <p:cNvPr id="3" name="Chart 2">
            <a:extLst>
              <a:ext uri="{FF2B5EF4-FFF2-40B4-BE49-F238E27FC236}">
                <a16:creationId xmlns:a16="http://schemas.microsoft.com/office/drawing/2014/main" id="{AAA87874-FF5E-A000-26AB-DE090C54D1A8}"/>
              </a:ext>
            </a:extLst>
          </p:cNvPr>
          <p:cNvGraphicFramePr/>
          <p:nvPr/>
        </p:nvGraphicFramePr>
        <p:xfrm>
          <a:off x="6447106" y="1817827"/>
          <a:ext cx="5388980" cy="21646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652E687-39D9-481F-8B11-F7EACA312491}"/>
              </a:ext>
            </a:extLst>
          </p:cNvPr>
          <p:cNvGraphicFramePr/>
          <p:nvPr/>
        </p:nvGraphicFramePr>
        <p:xfrm>
          <a:off x="6578287" y="4169985"/>
          <a:ext cx="5257799" cy="21646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26BE3682-C7BD-1AF8-5CE3-8724EBFA296E}"/>
              </a:ext>
            </a:extLst>
          </p:cNvPr>
          <p:cNvGraphicFramePr/>
          <p:nvPr/>
        </p:nvGraphicFramePr>
        <p:xfrm>
          <a:off x="707020" y="4147281"/>
          <a:ext cx="5388980" cy="2164619"/>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7327C58D-A6AE-3550-C50A-D35C0BC9B035}"/>
              </a:ext>
            </a:extLst>
          </p:cNvPr>
          <p:cNvSpPr txBox="1"/>
          <p:nvPr/>
        </p:nvSpPr>
        <p:spPr>
          <a:xfrm>
            <a:off x="9207186" y="1345233"/>
            <a:ext cx="306036" cy="369332"/>
          </a:xfrm>
          <a:prstGeom prst="rect">
            <a:avLst/>
          </a:prstGeom>
          <a:noFill/>
        </p:spPr>
        <p:txBody>
          <a:bodyPr wrap="square">
            <a:spAutoFit/>
          </a:bodyPr>
          <a:lstStyle/>
          <a:p>
            <a:r>
              <a:rPr lang="en-US" dirty="0">
                <a:latin typeface="Century Gothic" panose="020B0502020202020204" pitchFamily="34" charset="0"/>
              </a:rPr>
              <a:t>&amp;</a:t>
            </a:r>
            <a:endParaRPr lang="en-AE" dirty="0">
              <a:latin typeface="Century Gothic" panose="020B0502020202020204" pitchFamily="34" charset="0"/>
            </a:endParaRPr>
          </a:p>
        </p:txBody>
      </p:sp>
      <p:graphicFrame>
        <p:nvGraphicFramePr>
          <p:cNvPr id="11" name="Chart 10">
            <a:extLst>
              <a:ext uri="{FF2B5EF4-FFF2-40B4-BE49-F238E27FC236}">
                <a16:creationId xmlns:a16="http://schemas.microsoft.com/office/drawing/2014/main" id="{A689DF53-4B4E-BC4A-E40D-697E7E5BD1A5}"/>
              </a:ext>
            </a:extLst>
          </p:cNvPr>
          <p:cNvGraphicFramePr/>
          <p:nvPr/>
        </p:nvGraphicFramePr>
        <p:xfrm>
          <a:off x="838200" y="1817827"/>
          <a:ext cx="5388980" cy="216461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4037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A8EC7-34B3-B224-B491-3F002C098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E5BD90-5CA0-4B0F-551A-5863F52D5BDB}"/>
              </a:ext>
            </a:extLst>
          </p:cNvPr>
          <p:cNvSpPr>
            <a:spLocks noGrp="1"/>
          </p:cNvSpPr>
          <p:nvPr>
            <p:ph type="title"/>
          </p:nvPr>
        </p:nvSpPr>
        <p:spPr>
          <a:xfrm>
            <a:off x="838200" y="234496"/>
            <a:ext cx="10515600" cy="868363"/>
          </a:xfrm>
        </p:spPr>
        <p:txBody>
          <a:bodyPr/>
          <a:lstStyle/>
          <a:p>
            <a:r>
              <a:rPr lang="en-US" dirty="0"/>
              <a:t>LinkedIn- Most Engaging Post</a:t>
            </a:r>
            <a:endParaRPr lang="en-AE" dirty="0"/>
          </a:p>
        </p:txBody>
      </p:sp>
      <p:sp>
        <p:nvSpPr>
          <p:cNvPr id="3" name="Title 1">
            <a:extLst>
              <a:ext uri="{FF2B5EF4-FFF2-40B4-BE49-F238E27FC236}">
                <a16:creationId xmlns:a16="http://schemas.microsoft.com/office/drawing/2014/main" id="{4751A3D9-EC68-B355-37A0-631B713367AF}"/>
              </a:ext>
            </a:extLst>
          </p:cNvPr>
          <p:cNvSpPr txBox="1">
            <a:spLocks/>
          </p:cNvSpPr>
          <p:nvPr/>
        </p:nvSpPr>
        <p:spPr>
          <a:xfrm>
            <a:off x="838200" y="1690688"/>
            <a:ext cx="4453890" cy="434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kern="1200">
                <a:solidFill>
                  <a:schemeClr val="tx1"/>
                </a:solidFill>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entury Gothic" panose="020B0502020202020204" pitchFamily="34" charset="0"/>
              <a:ea typeface="+mj-ea"/>
              <a:cs typeface="+mj-cs"/>
            </a:endParaRPr>
          </a:p>
        </p:txBody>
      </p:sp>
      <p:sp>
        <p:nvSpPr>
          <p:cNvPr id="4" name="Text Placeholder 12">
            <a:extLst>
              <a:ext uri="{FF2B5EF4-FFF2-40B4-BE49-F238E27FC236}">
                <a16:creationId xmlns:a16="http://schemas.microsoft.com/office/drawing/2014/main" id="{CEFB995B-F438-4ADA-F56F-260EEFE9A772}"/>
              </a:ext>
            </a:extLst>
          </p:cNvPr>
          <p:cNvSpPr txBox="1">
            <a:spLocks/>
          </p:cNvSpPr>
          <p:nvPr/>
        </p:nvSpPr>
        <p:spPr>
          <a:xfrm>
            <a:off x="6096000" y="60960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kumimoji="0" lang="en-AE"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ASR – Stuart Event Rentals</a:t>
            </a:r>
          </a:p>
        </p:txBody>
      </p:sp>
      <p:pic>
        <p:nvPicPr>
          <p:cNvPr id="9" name="Picture 8">
            <a:extLst>
              <a:ext uri="{FF2B5EF4-FFF2-40B4-BE49-F238E27FC236}">
                <a16:creationId xmlns:a16="http://schemas.microsoft.com/office/drawing/2014/main" id="{6948D323-BAA9-1430-D84C-5ADACF67227B}"/>
              </a:ext>
            </a:extLst>
          </p:cNvPr>
          <p:cNvPicPr>
            <a:picLocks noChangeAspect="1"/>
          </p:cNvPicPr>
          <p:nvPr/>
        </p:nvPicPr>
        <p:blipFill>
          <a:blip r:embed="rId3"/>
          <a:stretch>
            <a:fillRect/>
          </a:stretch>
        </p:blipFill>
        <p:spPr>
          <a:xfrm>
            <a:off x="731168" y="5549929"/>
            <a:ext cx="3353268" cy="257211"/>
          </a:xfrm>
          <a:prstGeom prst="rect">
            <a:avLst/>
          </a:prstGeom>
        </p:spPr>
      </p:pic>
      <p:pic>
        <p:nvPicPr>
          <p:cNvPr id="11" name="Picture 10">
            <a:extLst>
              <a:ext uri="{FF2B5EF4-FFF2-40B4-BE49-F238E27FC236}">
                <a16:creationId xmlns:a16="http://schemas.microsoft.com/office/drawing/2014/main" id="{2A29DF81-9995-D882-B923-57860437FEB1}"/>
              </a:ext>
            </a:extLst>
          </p:cNvPr>
          <p:cNvPicPr>
            <a:picLocks noChangeAspect="1"/>
          </p:cNvPicPr>
          <p:nvPr/>
        </p:nvPicPr>
        <p:blipFill>
          <a:blip r:embed="rId4"/>
          <a:stretch>
            <a:fillRect/>
          </a:stretch>
        </p:blipFill>
        <p:spPr>
          <a:xfrm>
            <a:off x="741329" y="5829029"/>
            <a:ext cx="3353267" cy="323895"/>
          </a:xfrm>
          <a:prstGeom prst="rect">
            <a:avLst/>
          </a:prstGeom>
        </p:spPr>
      </p:pic>
      <p:pic>
        <p:nvPicPr>
          <p:cNvPr id="12" name="Picture 11">
            <a:extLst>
              <a:ext uri="{FF2B5EF4-FFF2-40B4-BE49-F238E27FC236}">
                <a16:creationId xmlns:a16="http://schemas.microsoft.com/office/drawing/2014/main" id="{6D5E7960-8A20-CCED-FA5B-A95703AFC70B}"/>
              </a:ext>
            </a:extLst>
          </p:cNvPr>
          <p:cNvPicPr>
            <a:picLocks noChangeAspect="1"/>
          </p:cNvPicPr>
          <p:nvPr/>
        </p:nvPicPr>
        <p:blipFill>
          <a:blip r:embed="rId3"/>
          <a:stretch>
            <a:fillRect/>
          </a:stretch>
        </p:blipFill>
        <p:spPr>
          <a:xfrm>
            <a:off x="4462345" y="6113759"/>
            <a:ext cx="3353268" cy="257211"/>
          </a:xfrm>
          <a:prstGeom prst="rect">
            <a:avLst/>
          </a:prstGeom>
        </p:spPr>
      </p:pic>
      <p:pic>
        <p:nvPicPr>
          <p:cNvPr id="13" name="Picture 12">
            <a:extLst>
              <a:ext uri="{FF2B5EF4-FFF2-40B4-BE49-F238E27FC236}">
                <a16:creationId xmlns:a16="http://schemas.microsoft.com/office/drawing/2014/main" id="{65566D63-4713-3F41-F6B1-2C4802BA33C6}"/>
              </a:ext>
            </a:extLst>
          </p:cNvPr>
          <p:cNvPicPr>
            <a:picLocks noChangeAspect="1"/>
          </p:cNvPicPr>
          <p:nvPr/>
        </p:nvPicPr>
        <p:blipFill>
          <a:blip r:embed="rId3"/>
          <a:stretch>
            <a:fillRect/>
          </a:stretch>
        </p:blipFill>
        <p:spPr>
          <a:xfrm>
            <a:off x="8337246" y="5504157"/>
            <a:ext cx="3353268" cy="257211"/>
          </a:xfrm>
          <a:prstGeom prst="rect">
            <a:avLst/>
          </a:prstGeom>
        </p:spPr>
      </p:pic>
      <p:pic>
        <p:nvPicPr>
          <p:cNvPr id="19" name="Picture 18">
            <a:extLst>
              <a:ext uri="{FF2B5EF4-FFF2-40B4-BE49-F238E27FC236}">
                <a16:creationId xmlns:a16="http://schemas.microsoft.com/office/drawing/2014/main" id="{DBBF410C-226A-55D4-1AD9-53E3018EEAB6}"/>
              </a:ext>
            </a:extLst>
          </p:cNvPr>
          <p:cNvPicPr>
            <a:picLocks noChangeAspect="1"/>
          </p:cNvPicPr>
          <p:nvPr/>
        </p:nvPicPr>
        <p:blipFill>
          <a:blip r:embed="rId5"/>
          <a:srcRect t="25701" b="12935"/>
          <a:stretch/>
        </p:blipFill>
        <p:spPr>
          <a:xfrm>
            <a:off x="4462345" y="6410735"/>
            <a:ext cx="3353268" cy="257211"/>
          </a:xfrm>
          <a:prstGeom prst="rect">
            <a:avLst/>
          </a:prstGeom>
        </p:spPr>
      </p:pic>
      <p:pic>
        <p:nvPicPr>
          <p:cNvPr id="23" name="Picture 22">
            <a:extLst>
              <a:ext uri="{FF2B5EF4-FFF2-40B4-BE49-F238E27FC236}">
                <a16:creationId xmlns:a16="http://schemas.microsoft.com/office/drawing/2014/main" id="{796BE302-B934-A8CE-6B55-C1A63B0C6A64}"/>
              </a:ext>
            </a:extLst>
          </p:cNvPr>
          <p:cNvPicPr>
            <a:picLocks noChangeAspect="1"/>
          </p:cNvPicPr>
          <p:nvPr/>
        </p:nvPicPr>
        <p:blipFill>
          <a:blip r:embed="rId6"/>
          <a:stretch>
            <a:fillRect/>
          </a:stretch>
        </p:blipFill>
        <p:spPr>
          <a:xfrm>
            <a:off x="8326882" y="5802310"/>
            <a:ext cx="3363632" cy="352474"/>
          </a:xfrm>
          <a:prstGeom prst="rect">
            <a:avLst/>
          </a:prstGeom>
        </p:spPr>
      </p:pic>
      <p:pic>
        <p:nvPicPr>
          <p:cNvPr id="6" name="Picture 5">
            <a:extLst>
              <a:ext uri="{FF2B5EF4-FFF2-40B4-BE49-F238E27FC236}">
                <a16:creationId xmlns:a16="http://schemas.microsoft.com/office/drawing/2014/main" id="{AF6A1E49-7949-5ECE-1CCD-DB630B3C3FA5}"/>
              </a:ext>
            </a:extLst>
          </p:cNvPr>
          <p:cNvPicPr>
            <a:picLocks noChangeAspect="1"/>
          </p:cNvPicPr>
          <p:nvPr/>
        </p:nvPicPr>
        <p:blipFill>
          <a:blip r:embed="rId7"/>
          <a:stretch>
            <a:fillRect/>
          </a:stretch>
        </p:blipFill>
        <p:spPr>
          <a:xfrm>
            <a:off x="731168" y="1057900"/>
            <a:ext cx="3353268" cy="4434322"/>
          </a:xfrm>
          <a:prstGeom prst="rect">
            <a:avLst/>
          </a:prstGeom>
        </p:spPr>
      </p:pic>
      <p:pic>
        <p:nvPicPr>
          <p:cNvPr id="10" name="Picture 9">
            <a:extLst>
              <a:ext uri="{FF2B5EF4-FFF2-40B4-BE49-F238E27FC236}">
                <a16:creationId xmlns:a16="http://schemas.microsoft.com/office/drawing/2014/main" id="{0D3B3933-F47A-35B5-D9C5-E12587DC987D}"/>
              </a:ext>
            </a:extLst>
          </p:cNvPr>
          <p:cNvPicPr>
            <a:picLocks noChangeAspect="1"/>
          </p:cNvPicPr>
          <p:nvPr/>
        </p:nvPicPr>
        <p:blipFill>
          <a:blip r:embed="rId8"/>
          <a:stretch>
            <a:fillRect/>
          </a:stretch>
        </p:blipFill>
        <p:spPr>
          <a:xfrm>
            <a:off x="4462345" y="987446"/>
            <a:ext cx="3267309" cy="4918344"/>
          </a:xfrm>
          <a:prstGeom prst="rect">
            <a:avLst/>
          </a:prstGeom>
        </p:spPr>
      </p:pic>
      <p:pic>
        <p:nvPicPr>
          <p:cNvPr id="16" name="Picture 15">
            <a:extLst>
              <a:ext uri="{FF2B5EF4-FFF2-40B4-BE49-F238E27FC236}">
                <a16:creationId xmlns:a16="http://schemas.microsoft.com/office/drawing/2014/main" id="{F3ED0B13-D4EC-4061-7959-93DDAD8C063B}"/>
              </a:ext>
            </a:extLst>
          </p:cNvPr>
          <p:cNvPicPr>
            <a:picLocks noChangeAspect="1"/>
          </p:cNvPicPr>
          <p:nvPr/>
        </p:nvPicPr>
        <p:blipFill>
          <a:blip r:embed="rId9"/>
          <a:stretch>
            <a:fillRect/>
          </a:stretch>
        </p:blipFill>
        <p:spPr>
          <a:xfrm>
            <a:off x="8326882" y="987446"/>
            <a:ext cx="3289331" cy="4450272"/>
          </a:xfrm>
          <a:prstGeom prst="rect">
            <a:avLst/>
          </a:prstGeom>
        </p:spPr>
      </p:pic>
    </p:spTree>
    <p:extLst>
      <p:ext uri="{BB962C8B-B14F-4D97-AF65-F5344CB8AC3E}">
        <p14:creationId xmlns:p14="http://schemas.microsoft.com/office/powerpoint/2010/main" val="233493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p:txBody>
          <a:bodyPr/>
          <a:lstStyle/>
          <a:p>
            <a:r>
              <a:rPr lang="en-US"/>
              <a:t>Social Media - LinkedIn</a:t>
            </a:r>
            <a:endParaRPr lang="en-AE"/>
          </a:p>
        </p:txBody>
      </p:sp>
      <p:sp>
        <p:nvSpPr>
          <p:cNvPr id="4" name="Text Placeholder 12">
            <a:extLst>
              <a:ext uri="{FF2B5EF4-FFF2-40B4-BE49-F238E27FC236}">
                <a16:creationId xmlns:a16="http://schemas.microsoft.com/office/drawing/2014/main" id="{F9160EC1-7C25-649A-EFAB-F1E98939BAC1}"/>
              </a:ext>
            </a:extLst>
          </p:cNvPr>
          <p:cNvSpPr txBox="1">
            <a:spLocks/>
          </p:cNvSpPr>
          <p:nvPr/>
        </p:nvSpPr>
        <p:spPr>
          <a:xfrm>
            <a:off x="6096000" y="60960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kumimoji="0" lang="en-AE"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ASR – Stuart Event Rentals</a:t>
            </a:r>
          </a:p>
        </p:txBody>
      </p:sp>
      <p:graphicFrame>
        <p:nvGraphicFramePr>
          <p:cNvPr id="3" name="Chart 2">
            <a:extLst>
              <a:ext uri="{FF2B5EF4-FFF2-40B4-BE49-F238E27FC236}">
                <a16:creationId xmlns:a16="http://schemas.microsoft.com/office/drawing/2014/main" id="{25751564-6ACD-D140-14F7-DEA7BA334B59}"/>
              </a:ext>
            </a:extLst>
          </p:cNvPr>
          <p:cNvGraphicFramePr/>
          <p:nvPr>
            <p:extLst>
              <p:ext uri="{D42A27DB-BD31-4B8C-83A1-F6EECF244321}">
                <p14:modId xmlns:p14="http://schemas.microsoft.com/office/powerpoint/2010/main" val="1805738772"/>
              </p:ext>
            </p:extLst>
          </p:nvPr>
        </p:nvGraphicFramePr>
        <p:xfrm>
          <a:off x="838200" y="1651430"/>
          <a:ext cx="4969476" cy="4255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3488935-5721-C415-C0AD-4679E3A4DDF2}"/>
              </a:ext>
            </a:extLst>
          </p:cNvPr>
          <p:cNvGraphicFramePr/>
          <p:nvPr/>
        </p:nvGraphicFramePr>
        <p:xfrm>
          <a:off x="6672648" y="1651430"/>
          <a:ext cx="4969476" cy="4255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0315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158688"/>
            <a:ext cx="10515600" cy="1325563"/>
          </a:xfrm>
        </p:spPr>
        <p:txBody>
          <a:bodyPr/>
          <a:lstStyle/>
          <a:p>
            <a:r>
              <a:rPr lang="en-US" dirty="0"/>
              <a:t>Social Media - Instagram</a:t>
            </a:r>
            <a:endParaRPr lang="en-AE" dirty="0"/>
          </a:p>
        </p:txBody>
      </p:sp>
      <p:sp>
        <p:nvSpPr>
          <p:cNvPr id="13" name="Text Placeholder 12">
            <a:extLst>
              <a:ext uri="{FF2B5EF4-FFF2-40B4-BE49-F238E27FC236}">
                <a16:creationId xmlns:a16="http://schemas.microsoft.com/office/drawing/2014/main" id="{B4CB495F-D72B-8938-CF05-FD8CF3DA3BDA}"/>
              </a:ext>
            </a:extLst>
          </p:cNvPr>
          <p:cNvSpPr txBox="1">
            <a:spLocks/>
          </p:cNvSpPr>
          <p:nvPr/>
        </p:nvSpPr>
        <p:spPr>
          <a:xfrm>
            <a:off x="6096000" y="60960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kumimoji="0" lang="en-AE"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ASR – Stuart Event Rentals</a:t>
            </a:r>
          </a:p>
        </p:txBody>
      </p:sp>
      <p:sp>
        <p:nvSpPr>
          <p:cNvPr id="4" name="TextBox 3">
            <a:extLst>
              <a:ext uri="{FF2B5EF4-FFF2-40B4-BE49-F238E27FC236}">
                <a16:creationId xmlns:a16="http://schemas.microsoft.com/office/drawing/2014/main" id="{2BC6D2AC-F130-9182-3057-0E869BA09300}"/>
              </a:ext>
            </a:extLst>
          </p:cNvPr>
          <p:cNvSpPr txBox="1"/>
          <p:nvPr/>
        </p:nvSpPr>
        <p:spPr>
          <a:xfrm>
            <a:off x="7686650" y="1029287"/>
            <a:ext cx="3078331" cy="338554"/>
          </a:xfrm>
          <a:prstGeom prst="rect">
            <a:avLst/>
          </a:prstGeom>
          <a:noFill/>
        </p:spPr>
        <p:txBody>
          <a:bodyPr wrap="square">
            <a:spAutoFit/>
          </a:bodyPr>
          <a:lstStyle/>
          <a:p>
            <a:r>
              <a:rPr lang="en-US" sz="1600" dirty="0">
                <a:latin typeface="Century Gothic" panose="020B0502020202020204" pitchFamily="34" charset="0"/>
              </a:rPr>
              <a:t>Most engaging times to post:</a:t>
            </a:r>
            <a:endParaRPr lang="en-AE" sz="1600" dirty="0">
              <a:latin typeface="Century Gothic" panose="020B0502020202020204" pitchFamily="34" charset="0"/>
            </a:endParaRPr>
          </a:p>
        </p:txBody>
      </p:sp>
      <p:sp>
        <p:nvSpPr>
          <p:cNvPr id="5" name="TextBox 4">
            <a:extLst>
              <a:ext uri="{FF2B5EF4-FFF2-40B4-BE49-F238E27FC236}">
                <a16:creationId xmlns:a16="http://schemas.microsoft.com/office/drawing/2014/main" id="{DF50612D-2567-AF83-7718-5E1A7FBFF185}"/>
              </a:ext>
            </a:extLst>
          </p:cNvPr>
          <p:cNvSpPr txBox="1"/>
          <p:nvPr/>
        </p:nvSpPr>
        <p:spPr>
          <a:xfrm>
            <a:off x="7177178" y="1367841"/>
            <a:ext cx="1723750" cy="369332"/>
          </a:xfrm>
          <a:prstGeom prst="rect">
            <a:avLst/>
          </a:prstGeom>
          <a:noFill/>
        </p:spPr>
        <p:txBody>
          <a:bodyPr wrap="square">
            <a:spAutoFit/>
          </a:bodyPr>
          <a:lstStyle/>
          <a:p>
            <a:r>
              <a:rPr lang="en-US" dirty="0">
                <a:latin typeface="Century Gothic" panose="020B0502020202020204" pitchFamily="34" charset="0"/>
              </a:rPr>
              <a:t>12:OO PM PST</a:t>
            </a:r>
            <a:endParaRPr lang="en-AE" dirty="0">
              <a:latin typeface="Century Gothic" panose="020B0502020202020204" pitchFamily="34" charset="0"/>
            </a:endParaRPr>
          </a:p>
        </p:txBody>
      </p:sp>
      <p:sp>
        <p:nvSpPr>
          <p:cNvPr id="11" name="TextBox 10">
            <a:extLst>
              <a:ext uri="{FF2B5EF4-FFF2-40B4-BE49-F238E27FC236}">
                <a16:creationId xmlns:a16="http://schemas.microsoft.com/office/drawing/2014/main" id="{2B795172-7634-F6D9-7192-C78F4611F272}"/>
              </a:ext>
            </a:extLst>
          </p:cNvPr>
          <p:cNvSpPr txBox="1"/>
          <p:nvPr/>
        </p:nvSpPr>
        <p:spPr>
          <a:xfrm>
            <a:off x="9406963" y="1367841"/>
            <a:ext cx="1582040" cy="369332"/>
          </a:xfrm>
          <a:prstGeom prst="rect">
            <a:avLst/>
          </a:prstGeom>
          <a:noFill/>
        </p:spPr>
        <p:txBody>
          <a:bodyPr wrap="square">
            <a:spAutoFit/>
          </a:bodyPr>
          <a:lstStyle/>
          <a:p>
            <a:r>
              <a:rPr lang="en-US" dirty="0">
                <a:latin typeface="Century Gothic" panose="020B0502020202020204" pitchFamily="34" charset="0"/>
              </a:rPr>
              <a:t>6:15 PM PST</a:t>
            </a:r>
            <a:endParaRPr lang="en-AE" dirty="0">
              <a:latin typeface="Century Gothic" panose="020B0502020202020204" pitchFamily="34" charset="0"/>
            </a:endParaRPr>
          </a:p>
        </p:txBody>
      </p:sp>
      <p:sp>
        <p:nvSpPr>
          <p:cNvPr id="12" name="TextBox 11">
            <a:extLst>
              <a:ext uri="{FF2B5EF4-FFF2-40B4-BE49-F238E27FC236}">
                <a16:creationId xmlns:a16="http://schemas.microsoft.com/office/drawing/2014/main" id="{1034E099-F483-D3F8-4571-144F56062CF2}"/>
              </a:ext>
            </a:extLst>
          </p:cNvPr>
          <p:cNvSpPr txBox="1"/>
          <p:nvPr/>
        </p:nvSpPr>
        <p:spPr>
          <a:xfrm>
            <a:off x="8971659" y="1367841"/>
            <a:ext cx="306036" cy="369332"/>
          </a:xfrm>
          <a:prstGeom prst="rect">
            <a:avLst/>
          </a:prstGeom>
          <a:noFill/>
        </p:spPr>
        <p:txBody>
          <a:bodyPr wrap="square">
            <a:spAutoFit/>
          </a:bodyPr>
          <a:lstStyle/>
          <a:p>
            <a:r>
              <a:rPr lang="en-US" dirty="0">
                <a:latin typeface="Century Gothic" panose="020B0502020202020204" pitchFamily="34" charset="0"/>
              </a:rPr>
              <a:t>&amp;</a:t>
            </a:r>
            <a:endParaRPr lang="en-AE" dirty="0">
              <a:latin typeface="Century Gothic" panose="020B0502020202020204" pitchFamily="34" charset="0"/>
            </a:endParaRPr>
          </a:p>
        </p:txBody>
      </p:sp>
      <p:graphicFrame>
        <p:nvGraphicFramePr>
          <p:cNvPr id="7" name="Chart 6">
            <a:extLst>
              <a:ext uri="{FF2B5EF4-FFF2-40B4-BE49-F238E27FC236}">
                <a16:creationId xmlns:a16="http://schemas.microsoft.com/office/drawing/2014/main" id="{167803BF-FA15-8304-1BF8-522E57C19588}"/>
              </a:ext>
            </a:extLst>
          </p:cNvPr>
          <p:cNvGraphicFramePr/>
          <p:nvPr/>
        </p:nvGraphicFramePr>
        <p:xfrm>
          <a:off x="838200" y="1690688"/>
          <a:ext cx="4969476" cy="21646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3CD5066-5FA3-9E70-64E4-2A290BDC4183}"/>
              </a:ext>
            </a:extLst>
          </p:cNvPr>
          <p:cNvGraphicFramePr/>
          <p:nvPr/>
        </p:nvGraphicFramePr>
        <p:xfrm>
          <a:off x="6384324" y="1690688"/>
          <a:ext cx="4969476" cy="21646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1E237E53-C6F3-D7D6-95F8-7F1E125BEEA0}"/>
              </a:ext>
            </a:extLst>
          </p:cNvPr>
          <p:cNvGraphicFramePr/>
          <p:nvPr/>
        </p:nvGraphicFramePr>
        <p:xfrm>
          <a:off x="6384324" y="4054763"/>
          <a:ext cx="4969476" cy="216461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055EF85D-8E2E-D8D6-A70D-5EF902B35D03}"/>
              </a:ext>
            </a:extLst>
          </p:cNvPr>
          <p:cNvGraphicFramePr/>
          <p:nvPr/>
        </p:nvGraphicFramePr>
        <p:xfrm>
          <a:off x="838200" y="4054764"/>
          <a:ext cx="4969476" cy="216461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4132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234496"/>
            <a:ext cx="10515600" cy="868363"/>
          </a:xfrm>
        </p:spPr>
        <p:txBody>
          <a:bodyPr/>
          <a:lstStyle/>
          <a:p>
            <a:r>
              <a:rPr lang="en-US"/>
              <a:t>Social Media - Instagram</a:t>
            </a:r>
            <a:endParaRPr lang="en-AE"/>
          </a:p>
        </p:txBody>
      </p:sp>
      <p:sp>
        <p:nvSpPr>
          <p:cNvPr id="3" name="Title 1">
            <a:extLst>
              <a:ext uri="{FF2B5EF4-FFF2-40B4-BE49-F238E27FC236}">
                <a16:creationId xmlns:a16="http://schemas.microsoft.com/office/drawing/2014/main" id="{6610E133-0672-7E8F-5ED5-68B48A7F338C}"/>
              </a:ext>
            </a:extLst>
          </p:cNvPr>
          <p:cNvSpPr txBox="1">
            <a:spLocks/>
          </p:cNvSpPr>
          <p:nvPr/>
        </p:nvSpPr>
        <p:spPr>
          <a:xfrm>
            <a:off x="838200" y="1690688"/>
            <a:ext cx="4453890" cy="434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kern="1200">
                <a:solidFill>
                  <a:schemeClr val="tx1"/>
                </a:solidFill>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entury Gothic" panose="020B0502020202020204" pitchFamily="34" charset="0"/>
              <a:ea typeface="+mj-ea"/>
              <a:cs typeface="+mj-cs"/>
            </a:endParaRPr>
          </a:p>
        </p:txBody>
      </p:sp>
      <p:pic>
        <p:nvPicPr>
          <p:cNvPr id="6" name="Picture 5" descr="A screenshot of a social media post&#10;&#10;Description automatically generated">
            <a:extLst>
              <a:ext uri="{FF2B5EF4-FFF2-40B4-BE49-F238E27FC236}">
                <a16:creationId xmlns:a16="http://schemas.microsoft.com/office/drawing/2014/main" id="{A747ACD4-95C9-BA63-5A73-E63A09A56ACB}"/>
              </a:ext>
            </a:extLst>
          </p:cNvPr>
          <p:cNvPicPr>
            <a:picLocks noChangeAspect="1"/>
          </p:cNvPicPr>
          <p:nvPr/>
        </p:nvPicPr>
        <p:blipFill>
          <a:blip r:embed="rId3"/>
          <a:stretch>
            <a:fillRect/>
          </a:stretch>
        </p:blipFill>
        <p:spPr>
          <a:xfrm>
            <a:off x="921849" y="1027164"/>
            <a:ext cx="10961206" cy="5596340"/>
          </a:xfrm>
          <a:prstGeom prst="rect">
            <a:avLst/>
          </a:prstGeom>
        </p:spPr>
      </p:pic>
      <p:sp>
        <p:nvSpPr>
          <p:cNvPr id="4" name="Text Placeholder 12">
            <a:extLst>
              <a:ext uri="{FF2B5EF4-FFF2-40B4-BE49-F238E27FC236}">
                <a16:creationId xmlns:a16="http://schemas.microsoft.com/office/drawing/2014/main" id="{03B05BBE-C0EA-AC0A-D565-815CD7DA786F}"/>
              </a:ext>
            </a:extLst>
          </p:cNvPr>
          <p:cNvSpPr txBox="1">
            <a:spLocks/>
          </p:cNvSpPr>
          <p:nvPr/>
        </p:nvSpPr>
        <p:spPr>
          <a:xfrm>
            <a:off x="6096000" y="60960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kumimoji="0" lang="en-AE"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ASR – Stuart Event Rentals</a:t>
            </a:r>
          </a:p>
        </p:txBody>
      </p:sp>
    </p:spTree>
    <p:extLst>
      <p:ext uri="{BB962C8B-B14F-4D97-AF65-F5344CB8AC3E}">
        <p14:creationId xmlns:p14="http://schemas.microsoft.com/office/powerpoint/2010/main" val="3572152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293915" y="365125"/>
            <a:ext cx="11582399" cy="705077"/>
          </a:xfrm>
        </p:spPr>
        <p:txBody>
          <a:bodyPr/>
          <a:lstStyle/>
          <a:p>
            <a:r>
              <a:rPr lang="en-US" dirty="0"/>
              <a:t>Social Media learnings &amp; recommendations</a:t>
            </a:r>
            <a:endParaRPr lang="en-AE" dirty="0"/>
          </a:p>
        </p:txBody>
      </p:sp>
      <p:sp>
        <p:nvSpPr>
          <p:cNvPr id="3" name="Text Placeholder 12">
            <a:extLst>
              <a:ext uri="{FF2B5EF4-FFF2-40B4-BE49-F238E27FC236}">
                <a16:creationId xmlns:a16="http://schemas.microsoft.com/office/drawing/2014/main" id="{C4D47E12-B6D9-3FF5-E09C-5467A0BE7FE6}"/>
              </a:ext>
            </a:extLst>
          </p:cNvPr>
          <p:cNvSpPr txBox="1">
            <a:spLocks/>
          </p:cNvSpPr>
          <p:nvPr/>
        </p:nvSpPr>
        <p:spPr>
          <a:xfrm>
            <a:off x="6096000" y="6096000"/>
            <a:ext cx="5257800" cy="54610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Century Gothic" panose="020B0502020202020204" pitchFamily="34" charset="0"/>
              <a:buNone/>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E"/>
              <a:t>ASR – Stuart Event Rentals</a:t>
            </a:r>
          </a:p>
        </p:txBody>
      </p:sp>
      <p:sp>
        <p:nvSpPr>
          <p:cNvPr id="6" name="Text Placeholder 5">
            <a:extLst>
              <a:ext uri="{FF2B5EF4-FFF2-40B4-BE49-F238E27FC236}">
                <a16:creationId xmlns:a16="http://schemas.microsoft.com/office/drawing/2014/main" id="{BB1647EC-5ED4-FF04-BB26-6435A1D56783}"/>
              </a:ext>
            </a:extLst>
          </p:cNvPr>
          <p:cNvSpPr>
            <a:spLocks noGrp="1"/>
          </p:cNvSpPr>
          <p:nvPr>
            <p:ph type="body" sz="quarter" idx="10"/>
          </p:nvPr>
        </p:nvSpPr>
        <p:spPr>
          <a:xfrm>
            <a:off x="871660" y="1390663"/>
            <a:ext cx="10426908" cy="4604695"/>
          </a:xfrm>
        </p:spPr>
        <p:txBody>
          <a:bodyPr vert="horz" lIns="91440" tIns="45720" rIns="91440" bIns="45720" rtlCol="0" anchor="t">
            <a:noAutofit/>
          </a:bodyPr>
          <a:lstStyle/>
          <a:p>
            <a:pPr marL="0" indent="0">
              <a:buNone/>
            </a:pPr>
            <a:r>
              <a:rPr lang="en-US" sz="1350" b="1" dirty="0"/>
              <a:t>LinkedIn Insights</a:t>
            </a:r>
            <a:r>
              <a:rPr lang="en-US" sz="1350" dirty="0"/>
              <a:t>:</a:t>
            </a:r>
          </a:p>
          <a:p>
            <a:pPr>
              <a:buFont typeface="Arial" panose="020B0604020202020204" pitchFamily="34" charset="0"/>
              <a:buChar char="•"/>
            </a:pPr>
            <a:r>
              <a:rPr lang="en-US" sz="1350" b="1" dirty="0"/>
              <a:t>Event Planning Focus:</a:t>
            </a:r>
            <a:r>
              <a:rPr lang="en-US" sz="1350" dirty="0"/>
              <a:t> January is peak planning season for spring and summer events. Posts offering tips on selecting the perfect rentals for weddings, corporate gatherings, or festivals encourage early bookings and establish your expertise.</a:t>
            </a:r>
          </a:p>
          <a:p>
            <a:pPr>
              <a:buFont typeface="Arial" panose="020B0604020202020204" pitchFamily="34" charset="0"/>
              <a:buChar char="•"/>
            </a:pPr>
            <a:r>
              <a:rPr lang="en-US" sz="1350" b="1" dirty="0"/>
              <a:t>Content Impact:</a:t>
            </a:r>
            <a:r>
              <a:rPr lang="en-US" sz="1350" dirty="0"/>
              <a:t> Share behind-the-scenes stories, like setting up large-scale events, or feature trends in event decor (e.g., "Top Rental Trends for 2025"). These posts appeal to event planners and industry professionals looking for inspiration.</a:t>
            </a:r>
          </a:p>
          <a:p>
            <a:pPr marL="0" indent="0">
              <a:buNone/>
            </a:pPr>
            <a:r>
              <a:rPr lang="en-US" sz="1350" b="1" dirty="0"/>
              <a:t>Instagram Insights</a:t>
            </a:r>
            <a:r>
              <a:rPr lang="en-US" sz="1350" dirty="0"/>
              <a:t>:</a:t>
            </a:r>
          </a:p>
          <a:p>
            <a:pPr>
              <a:buFont typeface="Arial" panose="020B0604020202020204" pitchFamily="34" charset="0"/>
              <a:buChar char="•"/>
            </a:pPr>
            <a:r>
              <a:rPr lang="en-US" sz="1350" b="1" dirty="0"/>
              <a:t>Visual Inspiration:</a:t>
            </a:r>
            <a:r>
              <a:rPr lang="en-US" sz="1350" dirty="0"/>
              <a:t> Customers often look for fresh ideas in January. Showcase styled event setups featuring trending items like ghost chairs, draping, or bold-colored linens to inspire your followers. Use carousel posts or Reels to highlight different looks.</a:t>
            </a:r>
          </a:p>
          <a:p>
            <a:pPr>
              <a:buFont typeface="Arial" panose="020B0604020202020204" pitchFamily="34" charset="0"/>
              <a:buChar char="•"/>
            </a:pPr>
            <a:r>
              <a:rPr lang="en-US" sz="1350" b="1" dirty="0"/>
              <a:t>Engagement Driver:</a:t>
            </a:r>
            <a:r>
              <a:rPr lang="en-US" sz="1350" dirty="0"/>
              <a:t> Encourage followers to interact by posting polls or asking questions like, "What’s your must-have rental for 2025?" or "Which table setting style do you love the most?" This not only drives engagement but provides insights into customer preferences.</a:t>
            </a:r>
          </a:p>
          <a:p>
            <a:pPr marL="0" indent="0">
              <a:buNone/>
            </a:pPr>
            <a:r>
              <a:rPr lang="en-US" sz="1350" b="1" dirty="0"/>
              <a:t>Facebook Insights</a:t>
            </a:r>
            <a:r>
              <a:rPr lang="en-US" sz="1350" dirty="0"/>
              <a:t>:</a:t>
            </a:r>
          </a:p>
          <a:p>
            <a:pPr>
              <a:buFont typeface="Arial" panose="020B0604020202020204" pitchFamily="34" charset="0"/>
              <a:buChar char="•"/>
            </a:pPr>
            <a:r>
              <a:rPr lang="en-US" sz="1350" b="1" dirty="0"/>
              <a:t>Seasonal Inventory Spotlight:</a:t>
            </a:r>
            <a:r>
              <a:rPr lang="en-US" sz="1350" dirty="0"/>
              <a:t> Use January to highlight essential items for winter events, such as heaters, fire pits, and cozy lounge furniture. Posts featuring these products in use at past events can inspire customers planning winter celebrations.</a:t>
            </a:r>
          </a:p>
          <a:p>
            <a:pPr>
              <a:buFont typeface="Arial" panose="020B0604020202020204" pitchFamily="34" charset="0"/>
              <a:buChar char="•"/>
            </a:pPr>
            <a:r>
              <a:rPr lang="en-US" sz="1350" b="1" dirty="0"/>
              <a:t>Community Building:</a:t>
            </a:r>
            <a:r>
              <a:rPr lang="en-US" sz="1350" dirty="0"/>
              <a:t> Share photos from recent events you helped execute and invite your audience to tag friends who might be planning events. This creates a sense of community and showcases your brand’s role in memorable moments.</a:t>
            </a:r>
          </a:p>
          <a:p>
            <a:pPr marL="0" indent="0">
              <a:buNone/>
            </a:pPr>
            <a:endParaRPr lang="en-US" sz="1300" dirty="0"/>
          </a:p>
        </p:txBody>
      </p:sp>
    </p:spTree>
    <p:extLst>
      <p:ext uri="{BB962C8B-B14F-4D97-AF65-F5344CB8AC3E}">
        <p14:creationId xmlns:p14="http://schemas.microsoft.com/office/powerpoint/2010/main" val="198382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721963" y="365125"/>
            <a:ext cx="10748074" cy="1325563"/>
          </a:xfrm>
        </p:spPr>
        <p:txBody>
          <a:bodyPr/>
          <a:lstStyle/>
          <a:p>
            <a:r>
              <a:rPr lang="en-US" dirty="0">
                <a:latin typeface="Century Gothic"/>
              </a:rPr>
              <a:t>Year to date budget update</a:t>
            </a:r>
            <a:endParaRPr lang="en-US" dirty="0"/>
          </a:p>
        </p:txBody>
      </p:sp>
      <p:sp>
        <p:nvSpPr>
          <p:cNvPr id="3" name="Text Placeholder 12">
            <a:extLst>
              <a:ext uri="{FF2B5EF4-FFF2-40B4-BE49-F238E27FC236}">
                <a16:creationId xmlns:a16="http://schemas.microsoft.com/office/drawing/2014/main" id="{6CA49A5E-4007-E719-37F6-A8AED333F53A}"/>
              </a:ext>
            </a:extLst>
          </p:cNvPr>
          <p:cNvSpPr>
            <a:spLocks noGrp="1"/>
          </p:cNvSpPr>
          <p:nvPr>
            <p:ph type="body" sz="quarter" idx="11"/>
          </p:nvPr>
        </p:nvSpPr>
        <p:spPr>
          <a:xfrm>
            <a:off x="6096000" y="6096000"/>
            <a:ext cx="5257800" cy="546100"/>
          </a:xfrm>
        </p:spPr>
        <p:txBody>
          <a:bodyPr/>
          <a:lstStyle/>
          <a:p>
            <a:r>
              <a:rPr lang="en-AE" dirty="0"/>
              <a:t>ASR – Stuart Event Rentals</a:t>
            </a:r>
          </a:p>
        </p:txBody>
      </p:sp>
      <p:graphicFrame>
        <p:nvGraphicFramePr>
          <p:cNvPr id="4" name="Chart 3">
            <a:extLst>
              <a:ext uri="{FF2B5EF4-FFF2-40B4-BE49-F238E27FC236}">
                <a16:creationId xmlns:a16="http://schemas.microsoft.com/office/drawing/2014/main" id="{98B8F8E7-BED0-C89D-4839-082E9FC7DDE4}"/>
              </a:ext>
            </a:extLst>
          </p:cNvPr>
          <p:cNvGraphicFramePr/>
          <p:nvPr>
            <p:extLst>
              <p:ext uri="{D42A27DB-BD31-4B8C-83A1-F6EECF244321}">
                <p14:modId xmlns:p14="http://schemas.microsoft.com/office/powerpoint/2010/main" val="3755898850"/>
              </p:ext>
            </p:extLst>
          </p:nvPr>
        </p:nvGraphicFramePr>
        <p:xfrm>
          <a:off x="2916382" y="1454392"/>
          <a:ext cx="8603673" cy="474551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C724F-CDFF-7B51-A052-DC5AC79BA200}"/>
              </a:ext>
            </a:extLst>
          </p:cNvPr>
          <p:cNvSpPr txBox="1"/>
          <p:nvPr/>
        </p:nvSpPr>
        <p:spPr>
          <a:xfrm>
            <a:off x="721963" y="1628342"/>
            <a:ext cx="1770104" cy="338554"/>
          </a:xfrm>
          <a:prstGeom prst="rect">
            <a:avLst/>
          </a:prstGeom>
          <a:noFill/>
        </p:spPr>
        <p:txBody>
          <a:bodyPr wrap="square">
            <a:spAutoFit/>
          </a:bodyPr>
          <a:lstStyle/>
          <a:p>
            <a:r>
              <a:rPr lang="en-US" sz="1600" dirty="0">
                <a:latin typeface="Century Gothic" panose="020B0502020202020204" pitchFamily="34" charset="0"/>
              </a:rPr>
              <a:t>Total Budget:</a:t>
            </a:r>
            <a:endParaRPr lang="en-AE" sz="1600" dirty="0">
              <a:latin typeface="Century Gothic" panose="020B0502020202020204" pitchFamily="34" charset="0"/>
            </a:endParaRPr>
          </a:p>
        </p:txBody>
      </p:sp>
      <p:sp>
        <p:nvSpPr>
          <p:cNvPr id="6" name="TextBox 5">
            <a:extLst>
              <a:ext uri="{FF2B5EF4-FFF2-40B4-BE49-F238E27FC236}">
                <a16:creationId xmlns:a16="http://schemas.microsoft.com/office/drawing/2014/main" id="{80062603-ED0A-AEAA-2D59-DB08B3C1429A}"/>
              </a:ext>
            </a:extLst>
          </p:cNvPr>
          <p:cNvSpPr txBox="1"/>
          <p:nvPr/>
        </p:nvSpPr>
        <p:spPr>
          <a:xfrm>
            <a:off x="721963" y="1868040"/>
            <a:ext cx="2503786" cy="523220"/>
          </a:xfrm>
          <a:prstGeom prst="rect">
            <a:avLst/>
          </a:prstGeom>
          <a:noFill/>
        </p:spPr>
        <p:txBody>
          <a:bodyPr wrap="square">
            <a:spAutoFit/>
          </a:bodyPr>
          <a:lstStyle/>
          <a:p>
            <a:r>
              <a:rPr lang="en-US" sz="2800" dirty="0">
                <a:latin typeface="Century Gothic" panose="020B0502020202020204" pitchFamily="34" charset="0"/>
              </a:rPr>
              <a:t>$436,625</a:t>
            </a:r>
            <a:endParaRPr lang="en-AE" sz="2800" dirty="0">
              <a:latin typeface="Century Gothic" panose="020B0502020202020204" pitchFamily="34" charset="0"/>
            </a:endParaRPr>
          </a:p>
        </p:txBody>
      </p:sp>
      <p:sp>
        <p:nvSpPr>
          <p:cNvPr id="7" name="TextBox 6">
            <a:extLst>
              <a:ext uri="{FF2B5EF4-FFF2-40B4-BE49-F238E27FC236}">
                <a16:creationId xmlns:a16="http://schemas.microsoft.com/office/drawing/2014/main" id="{46C67346-22AA-C052-DE16-7C71FB9C4EF7}"/>
              </a:ext>
            </a:extLst>
          </p:cNvPr>
          <p:cNvSpPr txBox="1"/>
          <p:nvPr/>
        </p:nvSpPr>
        <p:spPr>
          <a:xfrm>
            <a:off x="721963" y="2603736"/>
            <a:ext cx="2269008" cy="338554"/>
          </a:xfrm>
          <a:prstGeom prst="rect">
            <a:avLst/>
          </a:prstGeom>
          <a:noFill/>
        </p:spPr>
        <p:txBody>
          <a:bodyPr wrap="square">
            <a:spAutoFit/>
          </a:bodyPr>
          <a:lstStyle/>
          <a:p>
            <a:r>
              <a:rPr lang="en-US" sz="1600" dirty="0">
                <a:latin typeface="Century Gothic" panose="020B0502020202020204" pitchFamily="34" charset="0"/>
              </a:rPr>
              <a:t>Total Y2D Spend:</a:t>
            </a:r>
            <a:endParaRPr lang="en-AE" sz="1600" dirty="0">
              <a:latin typeface="Century Gothic" panose="020B0502020202020204" pitchFamily="34" charset="0"/>
            </a:endParaRPr>
          </a:p>
        </p:txBody>
      </p:sp>
      <p:sp>
        <p:nvSpPr>
          <p:cNvPr id="10" name="TextBox 9">
            <a:extLst>
              <a:ext uri="{FF2B5EF4-FFF2-40B4-BE49-F238E27FC236}">
                <a16:creationId xmlns:a16="http://schemas.microsoft.com/office/drawing/2014/main" id="{2054CB8A-64B5-2EF3-02F3-D268F8F4DCC0}"/>
              </a:ext>
            </a:extLst>
          </p:cNvPr>
          <p:cNvSpPr txBox="1"/>
          <p:nvPr/>
        </p:nvSpPr>
        <p:spPr>
          <a:xfrm>
            <a:off x="721963" y="2843434"/>
            <a:ext cx="2503786" cy="523220"/>
          </a:xfrm>
          <a:prstGeom prst="rect">
            <a:avLst/>
          </a:prstGeom>
          <a:noFill/>
        </p:spPr>
        <p:txBody>
          <a:bodyPr wrap="square">
            <a:spAutoFit/>
          </a:bodyPr>
          <a:lstStyle/>
          <a:p>
            <a:r>
              <a:rPr lang="en-US" sz="2800" dirty="0">
                <a:latin typeface="Century Gothic" panose="020B0502020202020204" pitchFamily="34" charset="0"/>
              </a:rPr>
              <a:t>$209,283</a:t>
            </a:r>
            <a:endParaRPr lang="en-AE" sz="2800" dirty="0">
              <a:latin typeface="Century Gothic" panose="020B0502020202020204" pitchFamily="34" charset="0"/>
            </a:endParaRPr>
          </a:p>
        </p:txBody>
      </p:sp>
    </p:spTree>
    <p:extLst>
      <p:ext uri="{BB962C8B-B14F-4D97-AF65-F5344CB8AC3E}">
        <p14:creationId xmlns:p14="http://schemas.microsoft.com/office/powerpoint/2010/main" val="294929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64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721962" y="199532"/>
            <a:ext cx="10748074" cy="1325563"/>
          </a:xfrm>
        </p:spPr>
        <p:txBody>
          <a:bodyPr/>
          <a:lstStyle/>
          <a:p>
            <a:r>
              <a:rPr lang="en-US" dirty="0">
                <a:latin typeface="Century Gothic"/>
              </a:rPr>
              <a:t>Monthly summary</a:t>
            </a:r>
            <a:endParaRPr lang="en-US" dirty="0"/>
          </a:p>
        </p:txBody>
      </p:sp>
      <p:sp>
        <p:nvSpPr>
          <p:cNvPr id="4" name="Text Placeholder 3">
            <a:extLst>
              <a:ext uri="{FF2B5EF4-FFF2-40B4-BE49-F238E27FC236}">
                <a16:creationId xmlns:a16="http://schemas.microsoft.com/office/drawing/2014/main" id="{A9433569-E289-F910-6A80-2CF83D69D57B}"/>
              </a:ext>
            </a:extLst>
          </p:cNvPr>
          <p:cNvSpPr>
            <a:spLocks noGrp="1"/>
          </p:cNvSpPr>
          <p:nvPr>
            <p:ph type="body" sz="quarter" idx="10"/>
          </p:nvPr>
        </p:nvSpPr>
        <p:spPr>
          <a:xfrm>
            <a:off x="838198" y="1307378"/>
            <a:ext cx="10631838" cy="4533849"/>
          </a:xfrm>
        </p:spPr>
        <p:txBody>
          <a:bodyPr vert="horz" lIns="91440" tIns="45720" rIns="91440" bIns="45720" rtlCol="0" anchor="t">
            <a:noAutofit/>
          </a:bodyPr>
          <a:lstStyle/>
          <a:p>
            <a:pPr>
              <a:buFont typeface="Arial" panose="020B0604020202020204" pitchFamily="34" charset="0"/>
              <a:buChar char="•"/>
            </a:pPr>
            <a:r>
              <a:rPr lang="en-US" sz="1400" b="1" dirty="0"/>
              <a:t>Retargeting Underperformance</a:t>
            </a:r>
            <a:r>
              <a:rPr lang="en-US" sz="1400" dirty="0"/>
              <a:t>: Despite ongoing efforts, retargeting campaigns continue to underperform in engagement and conversions.</a:t>
            </a:r>
          </a:p>
          <a:p>
            <a:pPr>
              <a:buFont typeface="Arial" panose="020B0604020202020204" pitchFamily="34" charset="0"/>
              <a:buChar char="•"/>
            </a:pPr>
            <a:endParaRPr lang="en-US" sz="1400" b="1" dirty="0"/>
          </a:p>
          <a:p>
            <a:pPr>
              <a:buFont typeface="Arial" panose="020B0604020202020204" pitchFamily="34" charset="0"/>
              <a:buChar char="•"/>
            </a:pPr>
            <a:r>
              <a:rPr lang="en-US" sz="1400" b="1" dirty="0"/>
              <a:t>Yelp Continues to Drive Leads</a:t>
            </a:r>
            <a:r>
              <a:rPr lang="en-US" sz="1400" dirty="0"/>
              <a:t>: Yelp remains the primary source for forms and calls, consistently driving significant traffic and engagement.</a:t>
            </a:r>
          </a:p>
          <a:p>
            <a:pPr>
              <a:buFont typeface="Arial" panose="020B0604020202020204" pitchFamily="34" charset="0"/>
              <a:buChar char="•"/>
            </a:pPr>
            <a:endParaRPr lang="en-US" sz="1400" b="1" dirty="0"/>
          </a:p>
          <a:p>
            <a:pPr>
              <a:buFont typeface="Arial" panose="020B0604020202020204" pitchFamily="34" charset="0"/>
              <a:buChar char="•"/>
            </a:pPr>
            <a:r>
              <a:rPr lang="en-US" sz="1400" b="1" dirty="0"/>
              <a:t>LinkedIn Growth</a:t>
            </a:r>
            <a:r>
              <a:rPr lang="en-US" sz="1400" dirty="0"/>
              <a:t>: LinkedIn activity has shown a substantial increase in impressions, engagements, and followers, highlighting effective content strategies.</a:t>
            </a:r>
          </a:p>
          <a:p>
            <a:pPr>
              <a:buFont typeface="Arial" panose="020B0604020202020204" pitchFamily="34" charset="0"/>
              <a:buChar char="•"/>
            </a:pPr>
            <a:endParaRPr lang="en-US" sz="1400" b="1" dirty="0"/>
          </a:p>
          <a:p>
            <a:pPr>
              <a:buFont typeface="Arial" panose="020B0604020202020204" pitchFamily="34" charset="0"/>
              <a:buChar char="•"/>
            </a:pPr>
            <a:r>
              <a:rPr lang="en-US" sz="1400" b="1" dirty="0"/>
              <a:t>Instagram Growth</a:t>
            </a:r>
            <a:r>
              <a:rPr lang="en-US" sz="1400" dirty="0"/>
              <a:t>: Instagram has demonstrated growth in followers and engagement, with specific posting times proving to be most effective for reaching the audience.</a:t>
            </a:r>
          </a:p>
          <a:p>
            <a:pPr>
              <a:buFont typeface="Arial" panose="020B0604020202020204" pitchFamily="34" charset="0"/>
              <a:buChar char="•"/>
            </a:pPr>
            <a:endParaRPr lang="en-US" sz="1400" b="1" dirty="0"/>
          </a:p>
          <a:p>
            <a:pPr>
              <a:buFont typeface="Arial" panose="020B0604020202020204" pitchFamily="34" charset="0"/>
              <a:buChar char="•"/>
            </a:pPr>
            <a:r>
              <a:rPr lang="en-US" sz="1400" b="1" dirty="0"/>
              <a:t>Cart Recovery Success</a:t>
            </a:r>
            <a:r>
              <a:rPr lang="en-US" sz="1400" dirty="0"/>
              <a:t>: 13 abandoned carts recovered, with a recovery rate of 28.89%, adding $4,610.95 in revenue.</a:t>
            </a:r>
          </a:p>
          <a:p>
            <a:pPr marL="0" indent="0">
              <a:buNone/>
            </a:pPr>
            <a:endParaRPr lang="en-US" sz="1400" b="1" dirty="0"/>
          </a:p>
          <a:p>
            <a:pPr marL="0" indent="0">
              <a:buNone/>
            </a:pPr>
            <a:r>
              <a:rPr lang="en-US" sz="1400" b="1" dirty="0"/>
              <a:t>Next Steps</a:t>
            </a:r>
            <a:r>
              <a:rPr lang="en-US" sz="1400" dirty="0"/>
              <a:t>: Enhance LinkedIn engagement strategies to maintain follower growth and interaction, optimize Instagram posting schedules to maximize reach, and continue refining cart recovery efforts to increase recovery rates and revenue. Additionally, reassess the performance of retargeting campaigns to improve their effectiveness.</a:t>
            </a:r>
          </a:p>
        </p:txBody>
      </p:sp>
      <p:sp>
        <p:nvSpPr>
          <p:cNvPr id="3" name="Text Placeholder 12">
            <a:extLst>
              <a:ext uri="{FF2B5EF4-FFF2-40B4-BE49-F238E27FC236}">
                <a16:creationId xmlns:a16="http://schemas.microsoft.com/office/drawing/2014/main" id="{6CA49A5E-4007-E719-37F6-A8AED333F53A}"/>
              </a:ext>
            </a:extLst>
          </p:cNvPr>
          <p:cNvSpPr>
            <a:spLocks noGrp="1"/>
          </p:cNvSpPr>
          <p:nvPr>
            <p:ph type="body" sz="quarter" idx="11"/>
          </p:nvPr>
        </p:nvSpPr>
        <p:spPr>
          <a:xfrm>
            <a:off x="6096000" y="6096000"/>
            <a:ext cx="5257800" cy="546100"/>
          </a:xfrm>
        </p:spPr>
        <p:txBody>
          <a:bodyPr/>
          <a:lstStyle/>
          <a:p>
            <a:r>
              <a:rPr lang="en-AE" dirty="0"/>
              <a:t>ASR – Stuart Event Rentals</a:t>
            </a:r>
          </a:p>
        </p:txBody>
      </p:sp>
    </p:spTree>
    <p:extLst>
      <p:ext uri="{BB962C8B-B14F-4D97-AF65-F5344CB8AC3E}">
        <p14:creationId xmlns:p14="http://schemas.microsoft.com/office/powerpoint/2010/main" val="234935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721963" y="365125"/>
            <a:ext cx="10748074" cy="1325563"/>
          </a:xfrm>
        </p:spPr>
        <p:txBody>
          <a:bodyPr/>
          <a:lstStyle/>
          <a:p>
            <a:r>
              <a:rPr lang="en-US" dirty="0">
                <a:latin typeface="Century Gothic"/>
              </a:rPr>
              <a:t>Major/notable monthly spend</a:t>
            </a:r>
            <a:endParaRPr lang="en-US" dirty="0"/>
          </a:p>
        </p:txBody>
      </p:sp>
      <p:sp>
        <p:nvSpPr>
          <p:cNvPr id="4" name="Text Placeholder 3">
            <a:extLst>
              <a:ext uri="{FF2B5EF4-FFF2-40B4-BE49-F238E27FC236}">
                <a16:creationId xmlns:a16="http://schemas.microsoft.com/office/drawing/2014/main" id="{A9433569-E289-F910-6A80-2CF83D69D57B}"/>
              </a:ext>
            </a:extLst>
          </p:cNvPr>
          <p:cNvSpPr>
            <a:spLocks noGrp="1"/>
          </p:cNvSpPr>
          <p:nvPr>
            <p:ph type="body" sz="quarter" idx="10"/>
          </p:nvPr>
        </p:nvSpPr>
        <p:spPr>
          <a:xfrm>
            <a:off x="858982" y="1606021"/>
            <a:ext cx="10799618" cy="4304998"/>
          </a:xfrm>
        </p:spPr>
        <p:txBody>
          <a:bodyPr vert="horz" lIns="91440" tIns="45720" rIns="91440" bIns="45720" rtlCol="0" anchor="t">
            <a:normAutofit/>
          </a:bodyPr>
          <a:lstStyle/>
          <a:p>
            <a:pPr marL="0" indent="0">
              <a:buNone/>
            </a:pPr>
            <a:r>
              <a:rPr lang="en-US" dirty="0"/>
              <a:t>$7900 Hospitality/Client Incentive spend for Holiday Gifts</a:t>
            </a:r>
            <a:endParaRPr lang="en-AE" dirty="0"/>
          </a:p>
        </p:txBody>
      </p:sp>
      <p:sp>
        <p:nvSpPr>
          <p:cNvPr id="3" name="Text Placeholder 12">
            <a:extLst>
              <a:ext uri="{FF2B5EF4-FFF2-40B4-BE49-F238E27FC236}">
                <a16:creationId xmlns:a16="http://schemas.microsoft.com/office/drawing/2014/main" id="{6CA49A5E-4007-E719-37F6-A8AED333F53A}"/>
              </a:ext>
            </a:extLst>
          </p:cNvPr>
          <p:cNvSpPr>
            <a:spLocks noGrp="1"/>
          </p:cNvSpPr>
          <p:nvPr>
            <p:ph type="body" sz="quarter" idx="11"/>
          </p:nvPr>
        </p:nvSpPr>
        <p:spPr>
          <a:xfrm>
            <a:off x="6096000" y="6096000"/>
            <a:ext cx="5257800" cy="546100"/>
          </a:xfrm>
        </p:spPr>
        <p:txBody>
          <a:bodyPr/>
          <a:lstStyle/>
          <a:p>
            <a:r>
              <a:rPr lang="en-AE"/>
              <a:t>ASR – Stuart Event Rentals</a:t>
            </a:r>
          </a:p>
        </p:txBody>
      </p:sp>
    </p:spTree>
    <p:extLst>
      <p:ext uri="{BB962C8B-B14F-4D97-AF65-F5344CB8AC3E}">
        <p14:creationId xmlns:p14="http://schemas.microsoft.com/office/powerpoint/2010/main" val="245596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362153"/>
            <a:ext cx="10515600" cy="1325563"/>
          </a:xfrm>
        </p:spPr>
        <p:txBody>
          <a:bodyPr/>
          <a:lstStyle/>
          <a:p>
            <a:r>
              <a:rPr lang="en-US" dirty="0"/>
              <a:t>Website traffic – December FY25</a:t>
            </a:r>
            <a:endParaRPr lang="en-AE" dirty="0"/>
          </a:p>
        </p:txBody>
      </p:sp>
      <p:sp>
        <p:nvSpPr>
          <p:cNvPr id="5" name="Text Placeholder 4">
            <a:extLst>
              <a:ext uri="{FF2B5EF4-FFF2-40B4-BE49-F238E27FC236}">
                <a16:creationId xmlns:a16="http://schemas.microsoft.com/office/drawing/2014/main" id="{498EFE21-B6D6-2DB9-AE90-5EAD14E9524D}"/>
              </a:ext>
            </a:extLst>
          </p:cNvPr>
          <p:cNvSpPr>
            <a:spLocks noGrp="1"/>
          </p:cNvSpPr>
          <p:nvPr>
            <p:ph type="body" sz="quarter" idx="11"/>
          </p:nvPr>
        </p:nvSpPr>
        <p:spPr/>
        <p:txBody>
          <a:bodyPr/>
          <a:lstStyle/>
          <a:p>
            <a:r>
              <a:rPr lang="en-US"/>
              <a:t>stuartrental.com</a:t>
            </a:r>
          </a:p>
        </p:txBody>
      </p:sp>
      <p:graphicFrame>
        <p:nvGraphicFramePr>
          <p:cNvPr id="4" name="Chart 3">
            <a:extLst>
              <a:ext uri="{FF2B5EF4-FFF2-40B4-BE49-F238E27FC236}">
                <a16:creationId xmlns:a16="http://schemas.microsoft.com/office/drawing/2014/main" id="{16C2B7FD-282E-E0BA-37CB-262E67869EB8}"/>
              </a:ext>
            </a:extLst>
          </p:cNvPr>
          <p:cNvGraphicFramePr/>
          <p:nvPr>
            <p:extLst>
              <p:ext uri="{D42A27DB-BD31-4B8C-83A1-F6EECF244321}">
                <p14:modId xmlns:p14="http://schemas.microsoft.com/office/powerpoint/2010/main" val="3633491896"/>
              </p:ext>
            </p:extLst>
          </p:nvPr>
        </p:nvGraphicFramePr>
        <p:xfrm>
          <a:off x="819385" y="1399487"/>
          <a:ext cx="4991100" cy="21269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1341E253-9ABE-66C2-9AA3-E764ED7BDCCC}"/>
              </a:ext>
            </a:extLst>
          </p:cNvPr>
          <p:cNvGraphicFramePr/>
          <p:nvPr>
            <p:extLst>
              <p:ext uri="{D42A27DB-BD31-4B8C-83A1-F6EECF244321}">
                <p14:modId xmlns:p14="http://schemas.microsoft.com/office/powerpoint/2010/main" val="4024738536"/>
              </p:ext>
            </p:extLst>
          </p:nvPr>
        </p:nvGraphicFramePr>
        <p:xfrm>
          <a:off x="6343885" y="1399487"/>
          <a:ext cx="4991100" cy="21269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1BA2AAF0-B4E8-DE5A-3557-AD8D714EAB7B}"/>
              </a:ext>
            </a:extLst>
          </p:cNvPr>
          <p:cNvGraphicFramePr/>
          <p:nvPr>
            <p:extLst>
              <p:ext uri="{D42A27DB-BD31-4B8C-83A1-F6EECF244321}">
                <p14:modId xmlns:p14="http://schemas.microsoft.com/office/powerpoint/2010/main" val="2289146613"/>
              </p:ext>
            </p:extLst>
          </p:nvPr>
        </p:nvGraphicFramePr>
        <p:xfrm>
          <a:off x="819385" y="3951137"/>
          <a:ext cx="4991100" cy="21269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Chart 2">
            <a:extLst>
              <a:ext uri="{FF2B5EF4-FFF2-40B4-BE49-F238E27FC236}">
                <a16:creationId xmlns:a16="http://schemas.microsoft.com/office/drawing/2014/main" id="{93BAD021-7C66-6391-1CD3-22A1C0E781D6}"/>
              </a:ext>
            </a:extLst>
          </p:cNvPr>
          <p:cNvGraphicFramePr/>
          <p:nvPr>
            <p:extLst>
              <p:ext uri="{D42A27DB-BD31-4B8C-83A1-F6EECF244321}">
                <p14:modId xmlns:p14="http://schemas.microsoft.com/office/powerpoint/2010/main" val="405080982"/>
              </p:ext>
            </p:extLst>
          </p:nvPr>
        </p:nvGraphicFramePr>
        <p:xfrm>
          <a:off x="6614595" y="3951137"/>
          <a:ext cx="4991100" cy="212693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2709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29096" y="251935"/>
            <a:ext cx="4797981" cy="545621"/>
          </a:xfrm>
        </p:spPr>
        <p:txBody>
          <a:bodyPr/>
          <a:lstStyle/>
          <a:p>
            <a:r>
              <a:rPr lang="en-US" dirty="0"/>
              <a:t>Website traffic  December FY25</a:t>
            </a:r>
            <a:endParaRPr lang="en-AE" dirty="0"/>
          </a:p>
        </p:txBody>
      </p:sp>
      <p:sp>
        <p:nvSpPr>
          <p:cNvPr id="5" name="Text Placeholder 4">
            <a:extLst>
              <a:ext uri="{FF2B5EF4-FFF2-40B4-BE49-F238E27FC236}">
                <a16:creationId xmlns:a16="http://schemas.microsoft.com/office/drawing/2014/main" id="{498EFE21-B6D6-2DB9-AE90-5EAD14E9524D}"/>
              </a:ext>
            </a:extLst>
          </p:cNvPr>
          <p:cNvSpPr>
            <a:spLocks noGrp="1"/>
          </p:cNvSpPr>
          <p:nvPr>
            <p:ph type="body" sz="quarter" idx="11"/>
          </p:nvPr>
        </p:nvSpPr>
        <p:spPr>
          <a:xfrm>
            <a:off x="6105104" y="6228521"/>
            <a:ext cx="5257800" cy="546538"/>
          </a:xfrm>
        </p:spPr>
        <p:txBody>
          <a:bodyPr/>
          <a:lstStyle/>
          <a:p>
            <a:r>
              <a:rPr lang="en-US" dirty="0"/>
              <a:t>stuartrental.com</a:t>
            </a:r>
          </a:p>
        </p:txBody>
      </p:sp>
      <p:graphicFrame>
        <p:nvGraphicFramePr>
          <p:cNvPr id="6" name="Chart 5">
            <a:extLst>
              <a:ext uri="{FF2B5EF4-FFF2-40B4-BE49-F238E27FC236}">
                <a16:creationId xmlns:a16="http://schemas.microsoft.com/office/drawing/2014/main" id="{4557C1DD-263B-4BCC-7B46-8E4179EE7FFF}"/>
              </a:ext>
            </a:extLst>
          </p:cNvPr>
          <p:cNvGraphicFramePr/>
          <p:nvPr>
            <p:extLst>
              <p:ext uri="{D42A27DB-BD31-4B8C-83A1-F6EECF244321}">
                <p14:modId xmlns:p14="http://schemas.microsoft.com/office/powerpoint/2010/main" val="712054123"/>
              </p:ext>
            </p:extLst>
          </p:nvPr>
        </p:nvGraphicFramePr>
        <p:xfrm>
          <a:off x="618730" y="2108131"/>
          <a:ext cx="5486374" cy="399121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0BA420C7-AE5E-1366-5879-0FCF70231262}"/>
              </a:ext>
            </a:extLst>
          </p:cNvPr>
          <p:cNvSpPr txBox="1"/>
          <p:nvPr/>
        </p:nvSpPr>
        <p:spPr>
          <a:xfrm>
            <a:off x="829096" y="1993849"/>
            <a:ext cx="2554357" cy="276999"/>
          </a:xfrm>
          <a:prstGeom prst="rect">
            <a:avLst/>
          </a:prstGeom>
          <a:noFill/>
        </p:spPr>
        <p:txBody>
          <a:bodyPr wrap="square">
            <a:spAutoFit/>
          </a:bodyPr>
          <a:lstStyle/>
          <a:p>
            <a:r>
              <a:rPr lang="en-US" sz="1200" b="1" dirty="0"/>
              <a:t>Total Submissions Per Website Form:</a:t>
            </a:r>
            <a:endParaRPr lang="en-AE" sz="1200" b="1" dirty="0">
              <a:latin typeface="Century Gothic" panose="020B0502020202020204" pitchFamily="34" charset="0"/>
            </a:endParaRPr>
          </a:p>
        </p:txBody>
      </p:sp>
      <p:sp>
        <p:nvSpPr>
          <p:cNvPr id="10" name="TextBox 9">
            <a:extLst>
              <a:ext uri="{FF2B5EF4-FFF2-40B4-BE49-F238E27FC236}">
                <a16:creationId xmlns:a16="http://schemas.microsoft.com/office/drawing/2014/main" id="{6D5754BF-E048-9610-7CD2-2DC2B347EE6E}"/>
              </a:ext>
            </a:extLst>
          </p:cNvPr>
          <p:cNvSpPr txBox="1"/>
          <p:nvPr/>
        </p:nvSpPr>
        <p:spPr>
          <a:xfrm>
            <a:off x="6209168" y="658442"/>
            <a:ext cx="2331978" cy="278228"/>
          </a:xfrm>
          <a:prstGeom prst="rect">
            <a:avLst/>
          </a:prstGeom>
          <a:noFill/>
        </p:spPr>
        <p:txBody>
          <a:bodyPr wrap="square">
            <a:spAutoFit/>
          </a:bodyPr>
          <a:lstStyle/>
          <a:p>
            <a:r>
              <a:rPr lang="en-US" sz="1200" b="1" dirty="0"/>
              <a:t>Total Users vs. Submission Types:</a:t>
            </a:r>
            <a:endParaRPr lang="en-AE" sz="1200" b="1" dirty="0">
              <a:latin typeface="Century Gothic" panose="020B0502020202020204" pitchFamily="34" charset="0"/>
            </a:endParaRPr>
          </a:p>
        </p:txBody>
      </p:sp>
      <p:graphicFrame>
        <p:nvGraphicFramePr>
          <p:cNvPr id="11" name="Chart 10">
            <a:extLst>
              <a:ext uri="{FF2B5EF4-FFF2-40B4-BE49-F238E27FC236}">
                <a16:creationId xmlns:a16="http://schemas.microsoft.com/office/drawing/2014/main" id="{7E36C4A0-F9FF-2275-F631-FAA4F737925A}"/>
              </a:ext>
            </a:extLst>
          </p:cNvPr>
          <p:cNvGraphicFramePr/>
          <p:nvPr>
            <p:extLst>
              <p:ext uri="{D42A27DB-BD31-4B8C-83A1-F6EECF244321}">
                <p14:modId xmlns:p14="http://schemas.microsoft.com/office/powerpoint/2010/main" val="3757704781"/>
              </p:ext>
            </p:extLst>
          </p:nvPr>
        </p:nvGraphicFramePr>
        <p:xfrm>
          <a:off x="6209168" y="863817"/>
          <a:ext cx="5423736" cy="28140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8F5A4CD0-05D9-8705-04AE-8B02A5C3A7B0}"/>
              </a:ext>
            </a:extLst>
          </p:cNvPr>
          <p:cNvGraphicFramePr/>
          <p:nvPr>
            <p:extLst>
              <p:ext uri="{D42A27DB-BD31-4B8C-83A1-F6EECF244321}">
                <p14:modId xmlns:p14="http://schemas.microsoft.com/office/powerpoint/2010/main" val="3460742646"/>
              </p:ext>
            </p:extLst>
          </p:nvPr>
        </p:nvGraphicFramePr>
        <p:xfrm>
          <a:off x="6209168" y="4038044"/>
          <a:ext cx="5257800" cy="2341415"/>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2E526B49-9F6C-AC52-123C-BC2789EA02BE}"/>
              </a:ext>
            </a:extLst>
          </p:cNvPr>
          <p:cNvSpPr txBox="1"/>
          <p:nvPr/>
        </p:nvSpPr>
        <p:spPr>
          <a:xfrm>
            <a:off x="6095999" y="3759816"/>
            <a:ext cx="4048540" cy="276999"/>
          </a:xfrm>
          <a:prstGeom prst="rect">
            <a:avLst/>
          </a:prstGeom>
          <a:noFill/>
        </p:spPr>
        <p:txBody>
          <a:bodyPr wrap="square">
            <a:spAutoFit/>
          </a:bodyPr>
          <a:lstStyle/>
          <a:p>
            <a:r>
              <a:rPr lang="en-US" sz="1200" b="1" dirty="0"/>
              <a:t>Site Form Submissions by User Type (December FY25):</a:t>
            </a:r>
            <a:endParaRPr lang="en-AE" sz="1200" b="1" dirty="0">
              <a:latin typeface="Century Gothic" panose="020B0502020202020204" pitchFamily="34" charset="0"/>
            </a:endParaRPr>
          </a:p>
        </p:txBody>
      </p:sp>
    </p:spTree>
    <p:extLst>
      <p:ext uri="{BB962C8B-B14F-4D97-AF65-F5344CB8AC3E}">
        <p14:creationId xmlns:p14="http://schemas.microsoft.com/office/powerpoint/2010/main" val="279760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3B0ED-DC8E-2DC2-7B2E-120A39FCD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DE4E5-3C70-29DC-8A97-0C030F2C9BCD}"/>
              </a:ext>
            </a:extLst>
          </p:cNvPr>
          <p:cNvSpPr>
            <a:spLocks noGrp="1"/>
          </p:cNvSpPr>
          <p:nvPr>
            <p:ph type="title"/>
          </p:nvPr>
        </p:nvSpPr>
        <p:spPr>
          <a:xfrm>
            <a:off x="829095" y="317152"/>
            <a:ext cx="8177468" cy="545621"/>
          </a:xfrm>
        </p:spPr>
        <p:txBody>
          <a:bodyPr/>
          <a:lstStyle/>
          <a:p>
            <a:r>
              <a:rPr lang="en-US" dirty="0"/>
              <a:t>Website traffic – December FY25</a:t>
            </a:r>
            <a:endParaRPr lang="en-AE" dirty="0"/>
          </a:p>
        </p:txBody>
      </p:sp>
      <p:sp>
        <p:nvSpPr>
          <p:cNvPr id="5" name="Text Placeholder 4">
            <a:extLst>
              <a:ext uri="{FF2B5EF4-FFF2-40B4-BE49-F238E27FC236}">
                <a16:creationId xmlns:a16="http://schemas.microsoft.com/office/drawing/2014/main" id="{A64D3A30-13B8-A118-6B7A-6917AB29F350}"/>
              </a:ext>
            </a:extLst>
          </p:cNvPr>
          <p:cNvSpPr>
            <a:spLocks noGrp="1"/>
          </p:cNvSpPr>
          <p:nvPr>
            <p:ph type="body" sz="quarter" idx="11"/>
          </p:nvPr>
        </p:nvSpPr>
        <p:spPr>
          <a:xfrm>
            <a:off x="6105104" y="6228521"/>
            <a:ext cx="5257800" cy="546538"/>
          </a:xfrm>
        </p:spPr>
        <p:txBody>
          <a:bodyPr/>
          <a:lstStyle/>
          <a:p>
            <a:r>
              <a:rPr lang="en-US" dirty="0"/>
              <a:t>stuartrental.com</a:t>
            </a:r>
          </a:p>
        </p:txBody>
      </p:sp>
      <p:graphicFrame>
        <p:nvGraphicFramePr>
          <p:cNvPr id="6" name="Chart 5">
            <a:extLst>
              <a:ext uri="{FF2B5EF4-FFF2-40B4-BE49-F238E27FC236}">
                <a16:creationId xmlns:a16="http://schemas.microsoft.com/office/drawing/2014/main" id="{E2FE5B9F-999C-8E73-D569-0E9131F001F8}"/>
              </a:ext>
            </a:extLst>
          </p:cNvPr>
          <p:cNvGraphicFramePr/>
          <p:nvPr>
            <p:extLst>
              <p:ext uri="{D42A27DB-BD31-4B8C-83A1-F6EECF244321}">
                <p14:modId xmlns:p14="http://schemas.microsoft.com/office/powerpoint/2010/main" val="567144182"/>
              </p:ext>
            </p:extLst>
          </p:nvPr>
        </p:nvGraphicFramePr>
        <p:xfrm>
          <a:off x="412991" y="1995891"/>
          <a:ext cx="6294441" cy="408544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A48AC26-87DA-DA38-E9A6-24A112B44317}"/>
              </a:ext>
            </a:extLst>
          </p:cNvPr>
          <p:cNvSpPr txBox="1"/>
          <p:nvPr/>
        </p:nvSpPr>
        <p:spPr>
          <a:xfrm>
            <a:off x="580553" y="1472671"/>
            <a:ext cx="2704414" cy="523220"/>
          </a:xfrm>
          <a:prstGeom prst="rect">
            <a:avLst/>
          </a:prstGeom>
          <a:noFill/>
        </p:spPr>
        <p:txBody>
          <a:bodyPr wrap="square">
            <a:spAutoFit/>
          </a:bodyPr>
          <a:lstStyle/>
          <a:p>
            <a:r>
              <a:rPr lang="en-US" sz="1400" b="1" dirty="0"/>
              <a:t>Abandoned Cart Recovery Report  December 2024</a:t>
            </a:r>
            <a:endParaRPr lang="en-AE" sz="1400" b="1" dirty="0">
              <a:latin typeface="Century Gothic" panose="020B0502020202020204" pitchFamily="34" charset="0"/>
            </a:endParaRPr>
          </a:p>
        </p:txBody>
      </p:sp>
      <p:grpSp>
        <p:nvGrpSpPr>
          <p:cNvPr id="10" name="Group 9">
            <a:extLst>
              <a:ext uri="{FF2B5EF4-FFF2-40B4-BE49-F238E27FC236}">
                <a16:creationId xmlns:a16="http://schemas.microsoft.com/office/drawing/2014/main" id="{666855BC-0F02-62ED-6284-288277993B98}"/>
              </a:ext>
            </a:extLst>
          </p:cNvPr>
          <p:cNvGrpSpPr/>
          <p:nvPr/>
        </p:nvGrpSpPr>
        <p:grpSpPr>
          <a:xfrm>
            <a:off x="7262031" y="3429000"/>
            <a:ext cx="3168645" cy="2595335"/>
            <a:chOff x="7094507" y="3195233"/>
            <a:chExt cx="3168645" cy="2595335"/>
          </a:xfrm>
        </p:grpSpPr>
        <p:sp>
          <p:nvSpPr>
            <p:cNvPr id="17" name="TextBox 16">
              <a:extLst>
                <a:ext uri="{FF2B5EF4-FFF2-40B4-BE49-F238E27FC236}">
                  <a16:creationId xmlns:a16="http://schemas.microsoft.com/office/drawing/2014/main" id="{9AB9D9BD-BF9A-D441-B32D-DD386F825F7F}"/>
                </a:ext>
              </a:extLst>
            </p:cNvPr>
            <p:cNvSpPr txBox="1"/>
            <p:nvPr/>
          </p:nvSpPr>
          <p:spPr>
            <a:xfrm>
              <a:off x="7668634" y="3644190"/>
              <a:ext cx="2020389" cy="461665"/>
            </a:xfrm>
            <a:prstGeom prst="rect">
              <a:avLst/>
            </a:prstGeom>
            <a:noFill/>
          </p:spPr>
          <p:txBody>
            <a:bodyPr wrap="square">
              <a:spAutoFit/>
            </a:bodyPr>
            <a:lstStyle/>
            <a:p>
              <a:pPr algn="ctr"/>
              <a:r>
                <a:rPr lang="en-US" sz="1400" b="1" dirty="0"/>
                <a:t>Recoverable Orders</a:t>
              </a:r>
              <a:r>
                <a:rPr lang="en-US" sz="1400" dirty="0"/>
                <a:t>: </a:t>
              </a:r>
              <a:r>
                <a:rPr lang="en-US" sz="2400" dirty="0"/>
                <a:t>28</a:t>
              </a:r>
              <a:endParaRPr lang="en-AE" sz="2400" b="1" dirty="0">
                <a:latin typeface="Century Gothic" panose="020B0502020202020204" pitchFamily="34" charset="0"/>
              </a:endParaRPr>
            </a:p>
          </p:txBody>
        </p:sp>
        <p:sp>
          <p:nvSpPr>
            <p:cNvPr id="3" name="TextBox 2">
              <a:extLst>
                <a:ext uri="{FF2B5EF4-FFF2-40B4-BE49-F238E27FC236}">
                  <a16:creationId xmlns:a16="http://schemas.microsoft.com/office/drawing/2014/main" id="{4BC072FD-B549-6564-5609-9C9717B2C7FF}"/>
                </a:ext>
              </a:extLst>
            </p:cNvPr>
            <p:cNvSpPr txBox="1"/>
            <p:nvPr/>
          </p:nvSpPr>
          <p:spPr>
            <a:xfrm>
              <a:off x="7761155" y="4133328"/>
              <a:ext cx="1927868" cy="461665"/>
            </a:xfrm>
            <a:prstGeom prst="rect">
              <a:avLst/>
            </a:prstGeom>
            <a:noFill/>
          </p:spPr>
          <p:txBody>
            <a:bodyPr wrap="square">
              <a:spAutoFit/>
            </a:bodyPr>
            <a:lstStyle/>
            <a:p>
              <a:pPr algn="ctr"/>
              <a:r>
                <a:rPr lang="en-US" sz="1400" b="1" dirty="0"/>
                <a:t>Recovered Orders</a:t>
              </a:r>
              <a:r>
                <a:rPr lang="en-US" sz="1400" dirty="0"/>
                <a:t>: </a:t>
              </a:r>
              <a:r>
                <a:rPr lang="en-US" sz="2400" dirty="0"/>
                <a:t>13</a:t>
              </a:r>
              <a:endParaRPr lang="en-AE"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DD59B214-94C6-7DA7-598E-543B91E4AB3C}"/>
                </a:ext>
              </a:extLst>
            </p:cNvPr>
            <p:cNvSpPr txBox="1"/>
            <p:nvPr/>
          </p:nvSpPr>
          <p:spPr>
            <a:xfrm>
              <a:off x="7971447" y="4588639"/>
              <a:ext cx="1507284" cy="461665"/>
            </a:xfrm>
            <a:prstGeom prst="rect">
              <a:avLst/>
            </a:prstGeom>
            <a:noFill/>
          </p:spPr>
          <p:txBody>
            <a:bodyPr wrap="square">
              <a:spAutoFit/>
            </a:bodyPr>
            <a:lstStyle/>
            <a:p>
              <a:pPr algn="ctr"/>
              <a:r>
                <a:rPr lang="en-US" sz="1400" b="1" dirty="0"/>
                <a:t>Lost Orders</a:t>
              </a:r>
              <a:r>
                <a:rPr lang="en-US" sz="1400" dirty="0"/>
                <a:t>: </a:t>
              </a:r>
              <a:r>
                <a:rPr lang="en-US" sz="2400" dirty="0"/>
                <a:t>4</a:t>
              </a:r>
              <a:endParaRPr lang="en-AE" sz="2400" b="1" dirty="0">
                <a:latin typeface="Century Gothic" panose="020B0502020202020204" pitchFamily="34" charset="0"/>
              </a:endParaRPr>
            </a:p>
          </p:txBody>
        </p:sp>
        <p:sp>
          <p:nvSpPr>
            <p:cNvPr id="8" name="TextBox 7">
              <a:extLst>
                <a:ext uri="{FF2B5EF4-FFF2-40B4-BE49-F238E27FC236}">
                  <a16:creationId xmlns:a16="http://schemas.microsoft.com/office/drawing/2014/main" id="{EEAAC989-97FD-4033-2C91-7675509AF97E}"/>
                </a:ext>
              </a:extLst>
            </p:cNvPr>
            <p:cNvSpPr txBox="1"/>
            <p:nvPr/>
          </p:nvSpPr>
          <p:spPr>
            <a:xfrm>
              <a:off x="7924917" y="5113460"/>
              <a:ext cx="1685122" cy="677108"/>
            </a:xfrm>
            <a:prstGeom prst="rect">
              <a:avLst/>
            </a:prstGeom>
            <a:noFill/>
          </p:spPr>
          <p:txBody>
            <a:bodyPr wrap="square">
              <a:spAutoFit/>
            </a:bodyPr>
            <a:lstStyle/>
            <a:p>
              <a:pPr algn="ctr"/>
              <a:r>
                <a:rPr lang="en-US" sz="1400" b="1" dirty="0"/>
                <a:t>Recovery Rate</a:t>
              </a:r>
              <a:r>
                <a:rPr lang="en-US" sz="1400" dirty="0"/>
                <a:t>: </a:t>
              </a:r>
              <a:r>
                <a:rPr lang="en-US" sz="2400" dirty="0"/>
                <a:t>28.89%</a:t>
              </a:r>
              <a:endParaRPr lang="en-AE" sz="2400" b="1" dirty="0">
                <a:latin typeface="Century Gothic" panose="020B0502020202020204" pitchFamily="34" charset="0"/>
              </a:endParaRPr>
            </a:p>
          </p:txBody>
        </p:sp>
        <p:sp>
          <p:nvSpPr>
            <p:cNvPr id="18" name="TextBox 17">
              <a:extLst>
                <a:ext uri="{FF2B5EF4-FFF2-40B4-BE49-F238E27FC236}">
                  <a16:creationId xmlns:a16="http://schemas.microsoft.com/office/drawing/2014/main" id="{CF21CC26-5D6D-80DA-4CC7-277DFE4FDEE8}"/>
                </a:ext>
              </a:extLst>
            </p:cNvPr>
            <p:cNvSpPr txBox="1"/>
            <p:nvPr/>
          </p:nvSpPr>
          <p:spPr>
            <a:xfrm>
              <a:off x="7094507" y="3195233"/>
              <a:ext cx="3168645" cy="461665"/>
            </a:xfrm>
            <a:prstGeom prst="rect">
              <a:avLst/>
            </a:prstGeom>
            <a:noFill/>
          </p:spPr>
          <p:txBody>
            <a:bodyPr wrap="square">
              <a:spAutoFit/>
            </a:bodyPr>
            <a:lstStyle/>
            <a:p>
              <a:pPr algn="ctr"/>
              <a:r>
                <a:rPr lang="en-US" sz="1400" b="1" dirty="0"/>
                <a:t>Abandoned Cart Total Orders</a:t>
              </a:r>
              <a:r>
                <a:rPr lang="en-US" sz="1400" dirty="0"/>
                <a:t>: </a:t>
              </a:r>
              <a:r>
                <a:rPr lang="en-US" sz="2400" dirty="0"/>
                <a:t>45</a:t>
              </a:r>
              <a:endParaRPr lang="en-AE" sz="2400" b="1" dirty="0">
                <a:latin typeface="Century Gothic" panose="020B0502020202020204" pitchFamily="34" charset="0"/>
              </a:endParaRPr>
            </a:p>
          </p:txBody>
        </p:sp>
      </p:grpSp>
      <p:grpSp>
        <p:nvGrpSpPr>
          <p:cNvPr id="11" name="Group 10">
            <a:extLst>
              <a:ext uri="{FF2B5EF4-FFF2-40B4-BE49-F238E27FC236}">
                <a16:creationId xmlns:a16="http://schemas.microsoft.com/office/drawing/2014/main" id="{D41117C1-7BAF-E75B-D8B1-CF5790168352}"/>
              </a:ext>
            </a:extLst>
          </p:cNvPr>
          <p:cNvGrpSpPr/>
          <p:nvPr/>
        </p:nvGrpSpPr>
        <p:grpSpPr>
          <a:xfrm>
            <a:off x="5550817" y="1377345"/>
            <a:ext cx="6172313" cy="1833530"/>
            <a:chOff x="5439134" y="994912"/>
            <a:chExt cx="6172313" cy="1833530"/>
          </a:xfrm>
        </p:grpSpPr>
        <p:sp>
          <p:nvSpPr>
            <p:cNvPr id="9" name="TextBox 8">
              <a:extLst>
                <a:ext uri="{FF2B5EF4-FFF2-40B4-BE49-F238E27FC236}">
                  <a16:creationId xmlns:a16="http://schemas.microsoft.com/office/drawing/2014/main" id="{8FE028C5-D586-81FC-A225-8B6217D80635}"/>
                </a:ext>
              </a:extLst>
            </p:cNvPr>
            <p:cNvSpPr txBox="1"/>
            <p:nvPr/>
          </p:nvSpPr>
          <p:spPr>
            <a:xfrm>
              <a:off x="8184734" y="1003360"/>
              <a:ext cx="3426713" cy="738664"/>
            </a:xfrm>
            <a:prstGeom prst="rect">
              <a:avLst/>
            </a:prstGeom>
            <a:noFill/>
          </p:spPr>
          <p:txBody>
            <a:bodyPr wrap="square">
              <a:spAutoFit/>
            </a:bodyPr>
            <a:lstStyle/>
            <a:p>
              <a:pPr algn="ctr"/>
              <a:r>
                <a:rPr lang="en-US" b="1" dirty="0"/>
                <a:t>Remaining Recoverable Revenue</a:t>
              </a:r>
              <a:r>
                <a:rPr lang="en-US" dirty="0"/>
                <a:t>: </a:t>
              </a:r>
              <a:r>
                <a:rPr lang="en-US" sz="2400" dirty="0"/>
                <a:t>$39,126.35</a:t>
              </a:r>
              <a:endParaRPr lang="en-AE" sz="2400" b="1" dirty="0">
                <a:latin typeface="Century Gothic" panose="020B0502020202020204" pitchFamily="34" charset="0"/>
              </a:endParaRPr>
            </a:p>
          </p:txBody>
        </p:sp>
        <p:sp>
          <p:nvSpPr>
            <p:cNvPr id="12" name="TextBox 11">
              <a:extLst>
                <a:ext uri="{FF2B5EF4-FFF2-40B4-BE49-F238E27FC236}">
                  <a16:creationId xmlns:a16="http://schemas.microsoft.com/office/drawing/2014/main" id="{1A03D9CC-BCCD-E4B5-FFCA-6F2A7FE54CAC}"/>
                </a:ext>
              </a:extLst>
            </p:cNvPr>
            <p:cNvSpPr txBox="1"/>
            <p:nvPr/>
          </p:nvSpPr>
          <p:spPr>
            <a:xfrm>
              <a:off x="5439134" y="994912"/>
              <a:ext cx="2120955" cy="738664"/>
            </a:xfrm>
            <a:prstGeom prst="rect">
              <a:avLst/>
            </a:prstGeom>
            <a:noFill/>
          </p:spPr>
          <p:txBody>
            <a:bodyPr wrap="square">
              <a:spAutoFit/>
            </a:bodyPr>
            <a:lstStyle/>
            <a:p>
              <a:pPr algn="ctr"/>
              <a:r>
                <a:rPr lang="en-US" b="1" dirty="0"/>
                <a:t>Recovered Revenue</a:t>
              </a:r>
              <a:r>
                <a:rPr lang="en-US" dirty="0"/>
                <a:t>: </a:t>
              </a:r>
              <a:r>
                <a:rPr lang="en-US" sz="2400" dirty="0"/>
                <a:t>$4,610.95</a:t>
              </a:r>
              <a:endParaRPr lang="en-AE" sz="2400" b="1" dirty="0">
                <a:latin typeface="Century Gothic" panose="020B0502020202020204" pitchFamily="34" charset="0"/>
              </a:endParaRPr>
            </a:p>
          </p:txBody>
        </p:sp>
        <p:sp>
          <p:nvSpPr>
            <p:cNvPr id="19" name="TextBox 18">
              <a:extLst>
                <a:ext uri="{FF2B5EF4-FFF2-40B4-BE49-F238E27FC236}">
                  <a16:creationId xmlns:a16="http://schemas.microsoft.com/office/drawing/2014/main" id="{1EF2E997-C929-D271-BCDA-60FA6001FAA8}"/>
                </a:ext>
              </a:extLst>
            </p:cNvPr>
            <p:cNvSpPr txBox="1"/>
            <p:nvPr/>
          </p:nvSpPr>
          <p:spPr>
            <a:xfrm>
              <a:off x="6499612" y="1935890"/>
              <a:ext cx="1685122" cy="892552"/>
            </a:xfrm>
            <a:prstGeom prst="rect">
              <a:avLst/>
            </a:prstGeom>
            <a:noFill/>
          </p:spPr>
          <p:txBody>
            <a:bodyPr wrap="square">
              <a:spAutoFit/>
            </a:bodyPr>
            <a:lstStyle/>
            <a:p>
              <a:pPr algn="ctr"/>
              <a:r>
                <a:rPr lang="en-US" sz="1400" b="1" dirty="0"/>
                <a:t>Average Recovered Order Value</a:t>
              </a:r>
              <a:r>
                <a:rPr lang="en-US" sz="1400" dirty="0"/>
                <a:t>: </a:t>
              </a:r>
              <a:r>
                <a:rPr lang="en-US" sz="2400" dirty="0"/>
                <a:t>$254.69</a:t>
              </a:r>
              <a:endParaRPr lang="en-AE" sz="2400" b="1" dirty="0">
                <a:latin typeface="Century Gothic" panose="020B0502020202020204" pitchFamily="34" charset="0"/>
              </a:endParaRPr>
            </a:p>
          </p:txBody>
        </p:sp>
        <p:sp>
          <p:nvSpPr>
            <p:cNvPr id="20" name="TextBox 19">
              <a:extLst>
                <a:ext uri="{FF2B5EF4-FFF2-40B4-BE49-F238E27FC236}">
                  <a16:creationId xmlns:a16="http://schemas.microsoft.com/office/drawing/2014/main" id="{B8776AF1-88A1-8B73-D1A1-8A93B74FBF1F}"/>
                </a:ext>
              </a:extLst>
            </p:cNvPr>
            <p:cNvSpPr txBox="1"/>
            <p:nvPr/>
          </p:nvSpPr>
          <p:spPr>
            <a:xfrm>
              <a:off x="9006563" y="1935121"/>
              <a:ext cx="1783054" cy="892552"/>
            </a:xfrm>
            <a:prstGeom prst="rect">
              <a:avLst/>
            </a:prstGeom>
            <a:noFill/>
          </p:spPr>
          <p:txBody>
            <a:bodyPr wrap="square">
              <a:spAutoFit/>
            </a:bodyPr>
            <a:lstStyle/>
            <a:p>
              <a:pPr algn="ctr"/>
              <a:r>
                <a:rPr lang="en-US" sz="1400" b="1" dirty="0"/>
                <a:t>Average Recoverable Order Value</a:t>
              </a:r>
              <a:r>
                <a:rPr lang="en-US" sz="1400" dirty="0"/>
                <a:t>: </a:t>
              </a:r>
              <a:r>
                <a:rPr lang="en-US" sz="2400" dirty="0"/>
                <a:t>$1397.37</a:t>
              </a:r>
              <a:endParaRPr lang="en-AE" sz="2400" b="1" dirty="0">
                <a:latin typeface="Century Gothic" panose="020B0502020202020204" pitchFamily="34" charset="0"/>
              </a:endParaRPr>
            </a:p>
          </p:txBody>
        </p:sp>
      </p:grpSp>
    </p:spTree>
    <p:extLst>
      <p:ext uri="{BB962C8B-B14F-4D97-AF65-F5344CB8AC3E}">
        <p14:creationId xmlns:p14="http://schemas.microsoft.com/office/powerpoint/2010/main" val="188746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362153"/>
            <a:ext cx="10515600" cy="1325563"/>
          </a:xfrm>
        </p:spPr>
        <p:txBody>
          <a:bodyPr/>
          <a:lstStyle/>
          <a:p>
            <a:r>
              <a:rPr lang="en-US" dirty="0"/>
              <a:t>Website traffic – December FY25</a:t>
            </a:r>
            <a:endParaRPr lang="en-AE" dirty="0"/>
          </a:p>
        </p:txBody>
      </p:sp>
      <p:sp>
        <p:nvSpPr>
          <p:cNvPr id="5" name="Text Placeholder 4">
            <a:extLst>
              <a:ext uri="{FF2B5EF4-FFF2-40B4-BE49-F238E27FC236}">
                <a16:creationId xmlns:a16="http://schemas.microsoft.com/office/drawing/2014/main" id="{498EFE21-B6D6-2DB9-AE90-5EAD14E9524D}"/>
              </a:ext>
            </a:extLst>
          </p:cNvPr>
          <p:cNvSpPr>
            <a:spLocks noGrp="1"/>
          </p:cNvSpPr>
          <p:nvPr>
            <p:ph type="body" sz="quarter" idx="11"/>
          </p:nvPr>
        </p:nvSpPr>
        <p:spPr/>
        <p:txBody>
          <a:bodyPr/>
          <a:lstStyle/>
          <a:p>
            <a:r>
              <a:rPr lang="en-US"/>
              <a:t>stuartrental.com</a:t>
            </a:r>
          </a:p>
        </p:txBody>
      </p:sp>
      <p:graphicFrame>
        <p:nvGraphicFramePr>
          <p:cNvPr id="10" name="Chart 9">
            <a:extLst>
              <a:ext uri="{FF2B5EF4-FFF2-40B4-BE49-F238E27FC236}">
                <a16:creationId xmlns:a16="http://schemas.microsoft.com/office/drawing/2014/main" id="{F6353DA6-6AB4-6952-DDCE-613231B915A5}"/>
              </a:ext>
            </a:extLst>
          </p:cNvPr>
          <p:cNvGraphicFramePr/>
          <p:nvPr>
            <p:extLst>
              <p:ext uri="{D42A27DB-BD31-4B8C-83A1-F6EECF244321}">
                <p14:modId xmlns:p14="http://schemas.microsoft.com/office/powerpoint/2010/main" val="125424863"/>
              </p:ext>
            </p:extLst>
          </p:nvPr>
        </p:nvGraphicFramePr>
        <p:xfrm>
          <a:off x="6427109" y="1527494"/>
          <a:ext cx="5405740" cy="19080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409E4B9-8ED5-D1B2-6477-DF420C7C7E16}"/>
              </a:ext>
            </a:extLst>
          </p:cNvPr>
          <p:cNvGraphicFramePr/>
          <p:nvPr>
            <p:extLst>
              <p:ext uri="{D42A27DB-BD31-4B8C-83A1-F6EECF244321}">
                <p14:modId xmlns:p14="http://schemas.microsoft.com/office/powerpoint/2010/main" val="2207007316"/>
              </p:ext>
            </p:extLst>
          </p:nvPr>
        </p:nvGraphicFramePr>
        <p:xfrm>
          <a:off x="6427110" y="3907244"/>
          <a:ext cx="5405739" cy="1908078"/>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47D51E68-07E8-D029-587D-028EF7064AA7}"/>
              </a:ext>
            </a:extLst>
          </p:cNvPr>
          <p:cNvSpPr txBox="1"/>
          <p:nvPr/>
        </p:nvSpPr>
        <p:spPr>
          <a:xfrm>
            <a:off x="266161" y="1188939"/>
            <a:ext cx="1770104" cy="276999"/>
          </a:xfrm>
          <a:prstGeom prst="rect">
            <a:avLst/>
          </a:prstGeom>
          <a:noFill/>
        </p:spPr>
        <p:txBody>
          <a:bodyPr wrap="square">
            <a:spAutoFit/>
          </a:bodyPr>
          <a:lstStyle/>
          <a:p>
            <a:r>
              <a:rPr lang="en-US" sz="1200" b="1" dirty="0">
                <a:latin typeface="Century Gothic" panose="020B0502020202020204" pitchFamily="34" charset="0"/>
              </a:rPr>
              <a:t>Traffic Source:</a:t>
            </a:r>
            <a:endParaRPr lang="en-AE" sz="1200" b="1" dirty="0">
              <a:latin typeface="Century Gothic" panose="020B0502020202020204" pitchFamily="34" charset="0"/>
            </a:endParaRPr>
          </a:p>
        </p:txBody>
      </p:sp>
      <p:sp>
        <p:nvSpPr>
          <p:cNvPr id="13" name="TextBox 12">
            <a:extLst>
              <a:ext uri="{FF2B5EF4-FFF2-40B4-BE49-F238E27FC236}">
                <a16:creationId xmlns:a16="http://schemas.microsoft.com/office/drawing/2014/main" id="{0439157C-EFCC-93E7-F2BF-4CE4745DEDBE}"/>
              </a:ext>
            </a:extLst>
          </p:cNvPr>
          <p:cNvSpPr txBox="1"/>
          <p:nvPr/>
        </p:nvSpPr>
        <p:spPr>
          <a:xfrm>
            <a:off x="6380890" y="1188940"/>
            <a:ext cx="4914910" cy="276999"/>
          </a:xfrm>
          <a:prstGeom prst="rect">
            <a:avLst/>
          </a:prstGeom>
          <a:noFill/>
        </p:spPr>
        <p:txBody>
          <a:bodyPr wrap="square">
            <a:spAutoFit/>
          </a:bodyPr>
          <a:lstStyle/>
          <a:p>
            <a:r>
              <a:rPr lang="en-US" sz="1200" b="1" dirty="0">
                <a:latin typeface="Century Gothic" panose="020B0502020202020204" pitchFamily="34" charset="0"/>
              </a:rPr>
              <a:t>Engagement Rate by Traffic Source:</a:t>
            </a:r>
            <a:endParaRPr lang="en-AE" sz="1200" b="1" dirty="0">
              <a:latin typeface="Century Gothic" panose="020B0502020202020204" pitchFamily="34" charset="0"/>
            </a:endParaRPr>
          </a:p>
        </p:txBody>
      </p:sp>
      <p:sp>
        <p:nvSpPr>
          <p:cNvPr id="14" name="TextBox 13">
            <a:extLst>
              <a:ext uri="{FF2B5EF4-FFF2-40B4-BE49-F238E27FC236}">
                <a16:creationId xmlns:a16="http://schemas.microsoft.com/office/drawing/2014/main" id="{A0FD8181-A460-44D1-DFBE-A36FDA50E529}"/>
              </a:ext>
            </a:extLst>
          </p:cNvPr>
          <p:cNvSpPr txBox="1"/>
          <p:nvPr/>
        </p:nvSpPr>
        <p:spPr>
          <a:xfrm>
            <a:off x="6380890" y="3568690"/>
            <a:ext cx="4914910" cy="276999"/>
          </a:xfrm>
          <a:prstGeom prst="rect">
            <a:avLst/>
          </a:prstGeom>
          <a:noFill/>
        </p:spPr>
        <p:txBody>
          <a:bodyPr wrap="square">
            <a:spAutoFit/>
          </a:bodyPr>
          <a:lstStyle/>
          <a:p>
            <a:r>
              <a:rPr lang="en-US" sz="1200" b="1">
                <a:latin typeface="Century Gothic" panose="020B0502020202020204" pitchFamily="34" charset="0"/>
              </a:rPr>
              <a:t>Average Engagement Time by Traffic Source:</a:t>
            </a:r>
            <a:endParaRPr lang="en-AE" sz="1200" b="1">
              <a:latin typeface="Century Gothic" panose="020B0502020202020204" pitchFamily="34" charset="0"/>
            </a:endParaRPr>
          </a:p>
        </p:txBody>
      </p:sp>
      <p:graphicFrame>
        <p:nvGraphicFramePr>
          <p:cNvPr id="8" name="Chart 7">
            <a:extLst>
              <a:ext uri="{FF2B5EF4-FFF2-40B4-BE49-F238E27FC236}">
                <a16:creationId xmlns:a16="http://schemas.microsoft.com/office/drawing/2014/main" id="{641862E0-FAB6-D492-0F72-6A81A55CF999}"/>
              </a:ext>
            </a:extLst>
          </p:cNvPr>
          <p:cNvGraphicFramePr/>
          <p:nvPr>
            <p:extLst>
              <p:ext uri="{D42A27DB-BD31-4B8C-83A1-F6EECF244321}">
                <p14:modId xmlns:p14="http://schemas.microsoft.com/office/powerpoint/2010/main" val="3775671747"/>
              </p:ext>
            </p:extLst>
          </p:nvPr>
        </p:nvGraphicFramePr>
        <p:xfrm>
          <a:off x="254155" y="3588382"/>
          <a:ext cx="5829840" cy="27767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580117D4-9183-353D-BB20-7F2688369E5C}"/>
              </a:ext>
            </a:extLst>
          </p:cNvPr>
          <p:cNvGraphicFramePr/>
          <p:nvPr>
            <p:extLst>
              <p:ext uri="{D42A27DB-BD31-4B8C-83A1-F6EECF244321}">
                <p14:modId xmlns:p14="http://schemas.microsoft.com/office/powerpoint/2010/main" val="3388924776"/>
              </p:ext>
            </p:extLst>
          </p:nvPr>
        </p:nvGraphicFramePr>
        <p:xfrm>
          <a:off x="295645" y="1465938"/>
          <a:ext cx="5839442" cy="3893056"/>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6">
            <a:extLst>
              <a:ext uri="{FF2B5EF4-FFF2-40B4-BE49-F238E27FC236}">
                <a16:creationId xmlns:a16="http://schemas.microsoft.com/office/drawing/2014/main" id="{C5B127F7-263C-D42F-98A9-C4A9EC92456F}"/>
              </a:ext>
            </a:extLst>
          </p:cNvPr>
          <p:cNvSpPr txBox="1"/>
          <p:nvPr/>
        </p:nvSpPr>
        <p:spPr>
          <a:xfrm>
            <a:off x="424932" y="3297072"/>
            <a:ext cx="1962674" cy="276999"/>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a:latin typeface="Century Gothic" panose="020B0502020202020204" pitchFamily="34" charset="0"/>
              </a:rPr>
              <a:t>Previous Year</a:t>
            </a:r>
            <a:endParaRPr lang="en-AE" sz="1200" u="sng" dirty="0">
              <a:latin typeface="Century Gothic" panose="020B0502020202020204" pitchFamily="34" charset="0"/>
            </a:endParaRPr>
          </a:p>
        </p:txBody>
      </p:sp>
      <p:graphicFrame>
        <p:nvGraphicFramePr>
          <p:cNvPr id="9" name="Chart 8">
            <a:extLst>
              <a:ext uri="{FF2B5EF4-FFF2-40B4-BE49-F238E27FC236}">
                <a16:creationId xmlns:a16="http://schemas.microsoft.com/office/drawing/2014/main" id="{FB8AE331-46C4-E876-21CE-C82930467B14}"/>
              </a:ext>
            </a:extLst>
          </p:cNvPr>
          <p:cNvGraphicFramePr/>
          <p:nvPr>
            <p:extLst>
              <p:ext uri="{D42A27DB-BD31-4B8C-83A1-F6EECF244321}">
                <p14:modId xmlns:p14="http://schemas.microsoft.com/office/powerpoint/2010/main" val="2491151890"/>
              </p:ext>
            </p:extLst>
          </p:nvPr>
        </p:nvGraphicFramePr>
        <p:xfrm>
          <a:off x="254155" y="1632317"/>
          <a:ext cx="6107173" cy="3893056"/>
        </p:xfrm>
        <a:graphic>
          <a:graphicData uri="http://schemas.openxmlformats.org/drawingml/2006/chart">
            <c:chart xmlns:c="http://schemas.openxmlformats.org/drawingml/2006/chart" xmlns:r="http://schemas.openxmlformats.org/officeDocument/2006/relationships" r:id="rId7"/>
          </a:graphicData>
        </a:graphic>
      </p:graphicFrame>
      <p:sp>
        <p:nvSpPr>
          <p:cNvPr id="3" name="TextBox 2">
            <a:extLst>
              <a:ext uri="{FF2B5EF4-FFF2-40B4-BE49-F238E27FC236}">
                <a16:creationId xmlns:a16="http://schemas.microsoft.com/office/drawing/2014/main" id="{35184495-A789-E480-534F-64EEA65A1631}"/>
              </a:ext>
            </a:extLst>
          </p:cNvPr>
          <p:cNvSpPr txBox="1"/>
          <p:nvPr/>
        </p:nvSpPr>
        <p:spPr>
          <a:xfrm>
            <a:off x="2419611" y="2244349"/>
            <a:ext cx="369332" cy="641164"/>
          </a:xfrm>
          <a:prstGeom prst="rect">
            <a:avLst/>
          </a:prstGeom>
          <a:noFill/>
        </p:spPr>
        <p:txBody>
          <a:bodyPr vert="vert270" wrap="square" rtlCol="0">
            <a:spAutoFit/>
          </a:bodyPr>
          <a:lstStyle/>
          <a:p>
            <a:r>
              <a:rPr lang="en-US" sz="1200" dirty="0"/>
              <a:t>2023</a:t>
            </a:r>
          </a:p>
        </p:txBody>
      </p:sp>
      <p:sp>
        <p:nvSpPr>
          <p:cNvPr id="4" name="TextBox 3">
            <a:extLst>
              <a:ext uri="{FF2B5EF4-FFF2-40B4-BE49-F238E27FC236}">
                <a16:creationId xmlns:a16="http://schemas.microsoft.com/office/drawing/2014/main" id="{62EF65C7-04ED-4C85-BEE9-5FCA364977A4}"/>
              </a:ext>
            </a:extLst>
          </p:cNvPr>
          <p:cNvSpPr txBox="1"/>
          <p:nvPr/>
        </p:nvSpPr>
        <p:spPr>
          <a:xfrm>
            <a:off x="2973044" y="3694916"/>
            <a:ext cx="369332" cy="615350"/>
          </a:xfrm>
          <a:prstGeom prst="rect">
            <a:avLst/>
          </a:prstGeom>
          <a:noFill/>
        </p:spPr>
        <p:txBody>
          <a:bodyPr vert="vert270" wrap="square" rtlCol="0">
            <a:spAutoFit/>
          </a:bodyPr>
          <a:lstStyle/>
          <a:p>
            <a:r>
              <a:rPr lang="en-US" sz="1200" dirty="0"/>
              <a:t>2023</a:t>
            </a:r>
          </a:p>
        </p:txBody>
      </p:sp>
      <p:sp>
        <p:nvSpPr>
          <p:cNvPr id="6" name="TextBox 5">
            <a:extLst>
              <a:ext uri="{FF2B5EF4-FFF2-40B4-BE49-F238E27FC236}">
                <a16:creationId xmlns:a16="http://schemas.microsoft.com/office/drawing/2014/main" id="{EDEAAA6F-F6B4-C0D0-FA99-34EA556CD010}"/>
              </a:ext>
            </a:extLst>
          </p:cNvPr>
          <p:cNvSpPr txBox="1"/>
          <p:nvPr/>
        </p:nvSpPr>
        <p:spPr>
          <a:xfrm>
            <a:off x="3519055" y="4184966"/>
            <a:ext cx="369332" cy="557614"/>
          </a:xfrm>
          <a:prstGeom prst="rect">
            <a:avLst/>
          </a:prstGeom>
          <a:noFill/>
        </p:spPr>
        <p:txBody>
          <a:bodyPr vert="vert270" wrap="square" rtlCol="0">
            <a:spAutoFit/>
          </a:bodyPr>
          <a:lstStyle/>
          <a:p>
            <a:r>
              <a:rPr lang="en-US" sz="1200" dirty="0"/>
              <a:t>2023</a:t>
            </a:r>
          </a:p>
        </p:txBody>
      </p:sp>
      <p:sp>
        <p:nvSpPr>
          <p:cNvPr id="7" name="TextBox 6">
            <a:extLst>
              <a:ext uri="{FF2B5EF4-FFF2-40B4-BE49-F238E27FC236}">
                <a16:creationId xmlns:a16="http://schemas.microsoft.com/office/drawing/2014/main" id="{096A557E-21C5-2A6C-CBF4-3CC64F94DE65}"/>
              </a:ext>
            </a:extLst>
          </p:cNvPr>
          <p:cNvSpPr txBox="1"/>
          <p:nvPr/>
        </p:nvSpPr>
        <p:spPr>
          <a:xfrm>
            <a:off x="4065066" y="4066870"/>
            <a:ext cx="369332" cy="557614"/>
          </a:xfrm>
          <a:prstGeom prst="rect">
            <a:avLst/>
          </a:prstGeom>
          <a:noFill/>
        </p:spPr>
        <p:txBody>
          <a:bodyPr vert="vert270" wrap="square" rtlCol="0">
            <a:spAutoFit/>
          </a:bodyPr>
          <a:lstStyle/>
          <a:p>
            <a:r>
              <a:rPr lang="en-US" sz="1200" dirty="0"/>
              <a:t>2023</a:t>
            </a:r>
          </a:p>
        </p:txBody>
      </p:sp>
      <p:sp>
        <p:nvSpPr>
          <p:cNvPr id="15" name="TextBox 14">
            <a:extLst>
              <a:ext uri="{FF2B5EF4-FFF2-40B4-BE49-F238E27FC236}">
                <a16:creationId xmlns:a16="http://schemas.microsoft.com/office/drawing/2014/main" id="{33EC3A2C-7DEA-5886-B814-33BB49A497B6}"/>
              </a:ext>
            </a:extLst>
          </p:cNvPr>
          <p:cNvSpPr txBox="1"/>
          <p:nvPr/>
        </p:nvSpPr>
        <p:spPr>
          <a:xfrm>
            <a:off x="5172194" y="4215421"/>
            <a:ext cx="369332" cy="557614"/>
          </a:xfrm>
          <a:prstGeom prst="rect">
            <a:avLst/>
          </a:prstGeom>
          <a:noFill/>
        </p:spPr>
        <p:txBody>
          <a:bodyPr vert="vert270" wrap="square" rtlCol="0">
            <a:spAutoFit/>
          </a:bodyPr>
          <a:lstStyle/>
          <a:p>
            <a:r>
              <a:rPr lang="en-US" sz="1200" dirty="0"/>
              <a:t>2023</a:t>
            </a:r>
          </a:p>
        </p:txBody>
      </p:sp>
      <p:sp>
        <p:nvSpPr>
          <p:cNvPr id="18" name="TextBox 17">
            <a:extLst>
              <a:ext uri="{FF2B5EF4-FFF2-40B4-BE49-F238E27FC236}">
                <a16:creationId xmlns:a16="http://schemas.microsoft.com/office/drawing/2014/main" id="{0AD10269-95AA-024C-B4FB-4F850AD69D11}"/>
              </a:ext>
            </a:extLst>
          </p:cNvPr>
          <p:cNvSpPr txBox="1"/>
          <p:nvPr/>
        </p:nvSpPr>
        <p:spPr>
          <a:xfrm>
            <a:off x="2242131" y="1934779"/>
            <a:ext cx="369332" cy="791666"/>
          </a:xfrm>
          <a:prstGeom prst="rect">
            <a:avLst/>
          </a:prstGeom>
          <a:noFill/>
        </p:spPr>
        <p:txBody>
          <a:bodyPr vert="vert270" wrap="square" rtlCol="0">
            <a:spAutoFit/>
          </a:bodyPr>
          <a:lstStyle/>
          <a:p>
            <a:r>
              <a:rPr lang="en-US" sz="1200" dirty="0">
                <a:solidFill>
                  <a:schemeClr val="bg1"/>
                </a:solidFill>
              </a:rPr>
              <a:t>2024</a:t>
            </a:r>
          </a:p>
        </p:txBody>
      </p:sp>
      <p:sp>
        <p:nvSpPr>
          <p:cNvPr id="19" name="TextBox 18">
            <a:extLst>
              <a:ext uri="{FF2B5EF4-FFF2-40B4-BE49-F238E27FC236}">
                <a16:creationId xmlns:a16="http://schemas.microsoft.com/office/drawing/2014/main" id="{79C070C6-B5AC-F8B7-FE37-BD801554A306}"/>
              </a:ext>
            </a:extLst>
          </p:cNvPr>
          <p:cNvSpPr txBox="1"/>
          <p:nvPr/>
        </p:nvSpPr>
        <p:spPr>
          <a:xfrm>
            <a:off x="2783324" y="3745581"/>
            <a:ext cx="369332" cy="615351"/>
          </a:xfrm>
          <a:prstGeom prst="rect">
            <a:avLst/>
          </a:prstGeom>
          <a:noFill/>
        </p:spPr>
        <p:txBody>
          <a:bodyPr vert="vert270" wrap="square" rtlCol="0">
            <a:spAutoFit/>
          </a:bodyPr>
          <a:lstStyle/>
          <a:p>
            <a:r>
              <a:rPr lang="en-US" sz="1200" dirty="0">
                <a:solidFill>
                  <a:schemeClr val="bg1"/>
                </a:solidFill>
              </a:rPr>
              <a:t>2024</a:t>
            </a:r>
          </a:p>
        </p:txBody>
      </p:sp>
      <p:sp>
        <p:nvSpPr>
          <p:cNvPr id="20" name="TextBox 19">
            <a:extLst>
              <a:ext uri="{FF2B5EF4-FFF2-40B4-BE49-F238E27FC236}">
                <a16:creationId xmlns:a16="http://schemas.microsoft.com/office/drawing/2014/main" id="{2C42B318-39A4-C1D7-D1DF-7FDC9E71F505}"/>
              </a:ext>
            </a:extLst>
          </p:cNvPr>
          <p:cNvSpPr txBox="1"/>
          <p:nvPr/>
        </p:nvSpPr>
        <p:spPr>
          <a:xfrm>
            <a:off x="3881925" y="4070456"/>
            <a:ext cx="369332" cy="557614"/>
          </a:xfrm>
          <a:prstGeom prst="rect">
            <a:avLst/>
          </a:prstGeom>
          <a:noFill/>
        </p:spPr>
        <p:txBody>
          <a:bodyPr vert="vert270" wrap="square" rtlCol="0">
            <a:spAutoFit/>
          </a:bodyPr>
          <a:lstStyle/>
          <a:p>
            <a:r>
              <a:rPr lang="en-US" sz="1200" dirty="0"/>
              <a:t>2024</a:t>
            </a:r>
          </a:p>
        </p:txBody>
      </p:sp>
      <p:sp>
        <p:nvSpPr>
          <p:cNvPr id="21" name="TextBox 20">
            <a:extLst>
              <a:ext uri="{FF2B5EF4-FFF2-40B4-BE49-F238E27FC236}">
                <a16:creationId xmlns:a16="http://schemas.microsoft.com/office/drawing/2014/main" id="{D6B50716-3C1B-BF46-F01D-BF0B02CF7993}"/>
              </a:ext>
            </a:extLst>
          </p:cNvPr>
          <p:cNvSpPr txBox="1"/>
          <p:nvPr/>
        </p:nvSpPr>
        <p:spPr>
          <a:xfrm>
            <a:off x="4430318" y="4139581"/>
            <a:ext cx="369332" cy="557614"/>
          </a:xfrm>
          <a:prstGeom prst="rect">
            <a:avLst/>
          </a:prstGeom>
          <a:noFill/>
        </p:spPr>
        <p:txBody>
          <a:bodyPr vert="vert270" wrap="square" rtlCol="0">
            <a:spAutoFit/>
          </a:bodyPr>
          <a:lstStyle/>
          <a:p>
            <a:r>
              <a:rPr lang="en-US" sz="1200" dirty="0"/>
              <a:t>2024</a:t>
            </a:r>
          </a:p>
        </p:txBody>
      </p:sp>
      <p:sp>
        <p:nvSpPr>
          <p:cNvPr id="22" name="TextBox 21">
            <a:extLst>
              <a:ext uri="{FF2B5EF4-FFF2-40B4-BE49-F238E27FC236}">
                <a16:creationId xmlns:a16="http://schemas.microsoft.com/office/drawing/2014/main" id="{19F1C02C-6B4F-A356-30CB-86369B661583}"/>
              </a:ext>
            </a:extLst>
          </p:cNvPr>
          <p:cNvSpPr txBox="1"/>
          <p:nvPr/>
        </p:nvSpPr>
        <p:spPr>
          <a:xfrm>
            <a:off x="4629726" y="4066870"/>
            <a:ext cx="369332" cy="557614"/>
          </a:xfrm>
          <a:prstGeom prst="rect">
            <a:avLst/>
          </a:prstGeom>
          <a:noFill/>
        </p:spPr>
        <p:txBody>
          <a:bodyPr vert="vert270" wrap="square" rtlCol="0">
            <a:spAutoFit/>
          </a:bodyPr>
          <a:lstStyle/>
          <a:p>
            <a:r>
              <a:rPr lang="en-US" sz="1200" dirty="0"/>
              <a:t>2023</a:t>
            </a:r>
          </a:p>
        </p:txBody>
      </p:sp>
    </p:spTree>
    <p:extLst>
      <p:ext uri="{BB962C8B-B14F-4D97-AF65-F5344CB8AC3E}">
        <p14:creationId xmlns:p14="http://schemas.microsoft.com/office/powerpoint/2010/main" val="180645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AC2-6476-AFBC-312F-95ADC9D3CB2F}"/>
              </a:ext>
            </a:extLst>
          </p:cNvPr>
          <p:cNvSpPr>
            <a:spLocks noGrp="1"/>
          </p:cNvSpPr>
          <p:nvPr>
            <p:ph type="title"/>
          </p:nvPr>
        </p:nvSpPr>
        <p:spPr>
          <a:xfrm>
            <a:off x="838200" y="362153"/>
            <a:ext cx="10515600" cy="1325563"/>
          </a:xfrm>
        </p:spPr>
        <p:txBody>
          <a:bodyPr/>
          <a:lstStyle/>
          <a:p>
            <a:r>
              <a:rPr lang="en-US" dirty="0"/>
              <a:t>Website traffic – December FY25</a:t>
            </a:r>
            <a:endParaRPr lang="en-AE" dirty="0"/>
          </a:p>
        </p:txBody>
      </p:sp>
      <p:sp>
        <p:nvSpPr>
          <p:cNvPr id="5" name="Text Placeholder 4">
            <a:extLst>
              <a:ext uri="{FF2B5EF4-FFF2-40B4-BE49-F238E27FC236}">
                <a16:creationId xmlns:a16="http://schemas.microsoft.com/office/drawing/2014/main" id="{498EFE21-B6D6-2DB9-AE90-5EAD14E9524D}"/>
              </a:ext>
            </a:extLst>
          </p:cNvPr>
          <p:cNvSpPr>
            <a:spLocks noGrp="1"/>
          </p:cNvSpPr>
          <p:nvPr>
            <p:ph type="body" sz="quarter" idx="11"/>
          </p:nvPr>
        </p:nvSpPr>
        <p:spPr/>
        <p:txBody>
          <a:bodyPr/>
          <a:lstStyle/>
          <a:p>
            <a:r>
              <a:rPr lang="en-US"/>
              <a:t>stuartrental.com</a:t>
            </a:r>
          </a:p>
        </p:txBody>
      </p:sp>
      <p:sp>
        <p:nvSpPr>
          <p:cNvPr id="13" name="TextBox 12">
            <a:extLst>
              <a:ext uri="{FF2B5EF4-FFF2-40B4-BE49-F238E27FC236}">
                <a16:creationId xmlns:a16="http://schemas.microsoft.com/office/drawing/2014/main" id="{0439157C-EFCC-93E7-F2BF-4CE4745DEDBE}"/>
              </a:ext>
            </a:extLst>
          </p:cNvPr>
          <p:cNvSpPr txBox="1"/>
          <p:nvPr/>
        </p:nvSpPr>
        <p:spPr>
          <a:xfrm>
            <a:off x="605790" y="1253336"/>
            <a:ext cx="2528349" cy="276999"/>
          </a:xfrm>
          <a:prstGeom prst="rect">
            <a:avLst/>
          </a:prstGeom>
          <a:noFill/>
        </p:spPr>
        <p:txBody>
          <a:bodyPr wrap="square">
            <a:spAutoFit/>
          </a:bodyPr>
          <a:lstStyle/>
          <a:p>
            <a:r>
              <a:rPr lang="en-US" sz="1200" b="1" dirty="0">
                <a:latin typeface="Century Gothic" panose="020B0502020202020204" pitchFamily="34" charset="0"/>
              </a:rPr>
              <a:t>Users by U.S. City (Top 10):</a:t>
            </a:r>
            <a:endParaRPr lang="en-AE" sz="1200" b="1" dirty="0">
              <a:latin typeface="Century Gothic" panose="020B0502020202020204" pitchFamily="34" charset="0"/>
            </a:endParaRPr>
          </a:p>
        </p:txBody>
      </p:sp>
      <p:graphicFrame>
        <p:nvGraphicFramePr>
          <p:cNvPr id="6" name="Chart 5">
            <a:extLst>
              <a:ext uri="{FF2B5EF4-FFF2-40B4-BE49-F238E27FC236}">
                <a16:creationId xmlns:a16="http://schemas.microsoft.com/office/drawing/2014/main" id="{08D8D7E7-F9F6-B00D-87DE-02D244F03106}"/>
              </a:ext>
            </a:extLst>
          </p:cNvPr>
          <p:cNvGraphicFramePr/>
          <p:nvPr>
            <p:extLst>
              <p:ext uri="{D42A27DB-BD31-4B8C-83A1-F6EECF244321}">
                <p14:modId xmlns:p14="http://schemas.microsoft.com/office/powerpoint/2010/main" val="4108085217"/>
              </p:ext>
            </p:extLst>
          </p:nvPr>
        </p:nvGraphicFramePr>
        <p:xfrm>
          <a:off x="426430" y="1325218"/>
          <a:ext cx="11339140" cy="44464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5330162"/>
      </p:ext>
    </p:extLst>
  </p:cSld>
  <p:clrMapOvr>
    <a:masterClrMapping/>
  </p:clrMapOvr>
</p:sld>
</file>

<file path=ppt/theme/theme1.xml><?xml version="1.0" encoding="utf-8"?>
<a:theme xmlns:a="http://schemas.openxmlformats.org/drawingml/2006/main" name="Cover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oup Into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Divider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B9F8A319B7A74D870E24E272A5E550" ma:contentTypeVersion="18" ma:contentTypeDescription="Create a new document." ma:contentTypeScope="" ma:versionID="45efa5d6d49f45b9d20fa87e840717a2">
  <xsd:schema xmlns:xsd="http://www.w3.org/2001/XMLSchema" xmlns:xs="http://www.w3.org/2001/XMLSchema" xmlns:p="http://schemas.microsoft.com/office/2006/metadata/properties" xmlns:ns3="e42e28c7-4682-44e5-a967-2cda93b06f72" xmlns:ns4="ffe8a06d-8879-408d-805c-9d9768e7ba73" targetNamespace="http://schemas.microsoft.com/office/2006/metadata/properties" ma:root="true" ma:fieldsID="07cfcd9285751313d6d5ca6fc1f1555d" ns3:_="" ns4:_="">
    <xsd:import namespace="e42e28c7-4682-44e5-a967-2cda93b06f72"/>
    <xsd:import namespace="ffe8a06d-8879-408d-805c-9d9768e7ba7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2e28c7-4682-44e5-a967-2cda93b06f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descrip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e8a06d-8879-408d-805c-9d9768e7ba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42e28c7-4682-44e5-a967-2cda93b06f72" xsi:nil="true"/>
  </documentManagement>
</p:properties>
</file>

<file path=customXml/itemProps1.xml><?xml version="1.0" encoding="utf-8"?>
<ds:datastoreItem xmlns:ds="http://schemas.openxmlformats.org/officeDocument/2006/customXml" ds:itemID="{26641FC7-A0FD-40C5-ABC5-B4221AC681FD}">
  <ds:schemaRefs>
    <ds:schemaRef ds:uri="http://schemas.microsoft.com/sharepoint/v3/contenttype/forms"/>
  </ds:schemaRefs>
</ds:datastoreItem>
</file>

<file path=customXml/itemProps2.xml><?xml version="1.0" encoding="utf-8"?>
<ds:datastoreItem xmlns:ds="http://schemas.openxmlformats.org/officeDocument/2006/customXml" ds:itemID="{921E71BF-1B37-4629-BFBA-ED232E612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2e28c7-4682-44e5-a967-2cda93b06f72"/>
    <ds:schemaRef ds:uri="ffe8a06d-8879-408d-805c-9d9768e7ba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B2A87A-C3B0-4D75-A810-CE63B45C8B03}">
  <ds:schemaRefs>
    <ds:schemaRef ds:uri="http://schemas.microsoft.com/office/infopath/2007/PartnerControls"/>
    <ds:schemaRef ds:uri="http://purl.org/dc/terms/"/>
    <ds:schemaRef ds:uri="ffe8a06d-8879-408d-805c-9d9768e7ba73"/>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e42e28c7-4682-44e5-a967-2cda93b06f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6509</TotalTime>
  <Words>2016</Words>
  <Application>Microsoft Office PowerPoint</Application>
  <PresentationFormat>Widescreen</PresentationFormat>
  <Paragraphs>214</Paragraphs>
  <Slides>20</Slides>
  <Notes>18</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20</vt:i4>
      </vt:variant>
    </vt:vector>
  </HeadingPairs>
  <TitlesOfParts>
    <vt:vector size="30" baseType="lpstr">
      <vt:lpstr>Aptos</vt:lpstr>
      <vt:lpstr>Arial</vt:lpstr>
      <vt:lpstr>Calibri</vt:lpstr>
      <vt:lpstr>Century Gothic</vt:lpstr>
      <vt:lpstr>Söhne</vt:lpstr>
      <vt:lpstr>Cover Pages</vt:lpstr>
      <vt:lpstr>Group Into Pages</vt:lpstr>
      <vt:lpstr>Contents</vt:lpstr>
      <vt:lpstr>Section Divider Pages</vt:lpstr>
      <vt:lpstr>Content Pages</vt:lpstr>
      <vt:lpstr>PowerPoint Presentation</vt:lpstr>
      <vt:lpstr>Year to date budget update</vt:lpstr>
      <vt:lpstr>Monthly summary</vt:lpstr>
      <vt:lpstr>Major/notable monthly spend</vt:lpstr>
      <vt:lpstr>Website traffic – December FY25</vt:lpstr>
      <vt:lpstr>Website traffic  December FY25</vt:lpstr>
      <vt:lpstr>Website traffic – December FY25</vt:lpstr>
      <vt:lpstr>Website traffic – December FY25</vt:lpstr>
      <vt:lpstr>Website traffic – December FY25</vt:lpstr>
      <vt:lpstr>Website traffic – December FY25</vt:lpstr>
      <vt:lpstr>Website traffic learnings &amp; action points</vt:lpstr>
      <vt:lpstr>SEM Campaign Updates – December FY25</vt:lpstr>
      <vt:lpstr>SEM Campaign learnings &amp; action points</vt:lpstr>
      <vt:lpstr>Social Media - LinkedIn</vt:lpstr>
      <vt:lpstr>LinkedIn- Most Engaging Post</vt:lpstr>
      <vt:lpstr>Social Media - LinkedIn</vt:lpstr>
      <vt:lpstr>Social Media - Instagram</vt:lpstr>
      <vt:lpstr>Social Media - Instagram</vt:lpstr>
      <vt:lpstr>Social Media learnings &amp;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Georgina Rawlings</dc:creator>
  <cp:lastModifiedBy>Carrie Greenler</cp:lastModifiedBy>
  <cp:revision>213</cp:revision>
  <dcterms:created xsi:type="dcterms:W3CDTF">2023-12-06T08:56:43Z</dcterms:created>
  <dcterms:modified xsi:type="dcterms:W3CDTF">2025-01-04T01:19:32Z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0x01010024B9F8A319B7A74D870E24E272A5E550</vt:lpwstr>
  </property>
  <property fmtid="{D5CDD505-2E9C-101B-9397-08002B2CF9AE}" pid="3" name="MediaServiceImageTags">
    <vt:lpwstr/>
  </property>
</Properties>
</file>